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68" r:id="rId3"/>
    <p:sldId id="269" r:id="rId4"/>
    <p:sldId id="257" r:id="rId5"/>
    <p:sldId id="350" r:id="rId6"/>
    <p:sldId id="351" r:id="rId7"/>
    <p:sldId id="352" r:id="rId8"/>
    <p:sldId id="353" r:id="rId9"/>
    <p:sldId id="354" r:id="rId10"/>
    <p:sldId id="355" r:id="rId11"/>
    <p:sldId id="284" r:id="rId12"/>
    <p:sldId id="282" r:id="rId13"/>
    <p:sldId id="283" r:id="rId14"/>
    <p:sldId id="285" r:id="rId15"/>
    <p:sldId id="286" r:id="rId16"/>
    <p:sldId id="287" r:id="rId17"/>
    <p:sldId id="288" r:id="rId18"/>
    <p:sldId id="289" r:id="rId19"/>
    <p:sldId id="357" r:id="rId20"/>
    <p:sldId id="327" r:id="rId21"/>
    <p:sldId id="319" r:id="rId22"/>
    <p:sldId id="290" r:id="rId23"/>
    <p:sldId id="291" r:id="rId24"/>
    <p:sldId id="292" r:id="rId25"/>
    <p:sldId id="293" r:id="rId26"/>
    <p:sldId id="294" r:id="rId27"/>
    <p:sldId id="314" r:id="rId28"/>
    <p:sldId id="312" r:id="rId29"/>
    <p:sldId id="302" r:id="rId30"/>
    <p:sldId id="303" r:id="rId31"/>
    <p:sldId id="311" r:id="rId32"/>
    <p:sldId id="313" r:id="rId33"/>
    <p:sldId id="305" r:id="rId34"/>
    <p:sldId id="307" r:id="rId35"/>
    <p:sldId id="308" r:id="rId36"/>
    <p:sldId id="309" r:id="rId37"/>
    <p:sldId id="310" r:id="rId38"/>
    <p:sldId id="306" r:id="rId39"/>
    <p:sldId id="320" r:id="rId40"/>
    <p:sldId id="331" r:id="rId41"/>
    <p:sldId id="315" r:id="rId42"/>
    <p:sldId id="321" r:id="rId43"/>
    <p:sldId id="317" r:id="rId44"/>
    <p:sldId id="323" r:id="rId45"/>
    <p:sldId id="328" r:id="rId46"/>
    <p:sldId id="322" r:id="rId47"/>
    <p:sldId id="318" r:id="rId48"/>
    <p:sldId id="325" r:id="rId49"/>
    <p:sldId id="330" r:id="rId50"/>
    <p:sldId id="329" r:id="rId51"/>
    <p:sldId id="341" r:id="rId52"/>
    <p:sldId id="342" r:id="rId53"/>
    <p:sldId id="343" r:id="rId54"/>
    <p:sldId id="334" r:id="rId55"/>
    <p:sldId id="332" r:id="rId56"/>
    <p:sldId id="333" r:id="rId57"/>
    <p:sldId id="335" r:id="rId58"/>
    <p:sldId id="336" r:id="rId59"/>
    <p:sldId id="344" r:id="rId60"/>
    <p:sldId id="340" r:id="rId61"/>
    <p:sldId id="349" r:id="rId62"/>
    <p:sldId id="345" r:id="rId63"/>
    <p:sldId id="346" r:id="rId64"/>
    <p:sldId id="297" r:id="rId65"/>
    <p:sldId id="272" r:id="rId66"/>
    <p:sldId id="275" r:id="rId67"/>
    <p:sldId id="274" r:id="rId68"/>
    <p:sldId id="261" r:id="rId69"/>
    <p:sldId id="270" r:id="rId70"/>
    <p:sldId id="273" r:id="rId71"/>
    <p:sldId id="298" r:id="rId72"/>
    <p:sldId id="299" r:id="rId73"/>
    <p:sldId id="300" r:id="rId74"/>
    <p:sldId id="301" r:id="rId75"/>
    <p:sldId id="276" r:id="rId76"/>
    <p:sldId id="278" r:id="rId77"/>
    <p:sldId id="279" r:id="rId78"/>
    <p:sldId id="280" r:id="rId79"/>
    <p:sldId id="281" r:id="rId80"/>
    <p:sldId id="258" r:id="rId81"/>
  </p:sldIdLst>
  <p:sldSz cx="9144000" cy="6858000" type="screen4x3"/>
  <p:notesSz cx="6858000" cy="9144000"/>
  <p:defaultTextStyle>
    <a:defPPr>
      <a:defRPr lang="ca-E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2" autoAdjust="0"/>
    <p:restoredTop sz="94660"/>
  </p:normalViewPr>
  <p:slideViewPr>
    <p:cSldViewPr>
      <p:cViewPr varScale="1">
        <p:scale>
          <a:sx n="110" d="100"/>
          <a:sy n="110" d="100"/>
        </p:scale>
        <p:origin x="17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BFDCF-EF59-487E-A746-A2599E124078}" type="datetimeFigureOut">
              <a:rPr lang="es-ES" smtClean="0"/>
              <a:t>05/12/2016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EC086-F023-40D3-8B94-90AD723CAD95}" type="slidenum">
              <a:rPr lang="es-ES" smtClean="0"/>
              <a:t>‹Nº›</a:t>
            </a:fld>
            <a:endParaRPr lang="es-ES"/>
          </a:p>
        </p:txBody>
      </p:sp>
    </p:spTree>
    <p:extLst>
      <p:ext uri="{BB962C8B-B14F-4D97-AF65-F5344CB8AC3E}">
        <p14:creationId xmlns:p14="http://schemas.microsoft.com/office/powerpoint/2010/main" val="68116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fld id="{72B3802F-CA68-4E27-B55C-9F8E5062DF50}" type="slidenum">
              <a:rPr lang="ca-ES" altLang="es-ES"/>
              <a:pPr/>
              <a:t>‹Nº›</a:t>
            </a:fld>
            <a:endParaRPr lang="ca-ES" altLang="es-ES"/>
          </a:p>
        </p:txBody>
      </p:sp>
    </p:spTree>
    <p:extLst>
      <p:ext uri="{BB962C8B-B14F-4D97-AF65-F5344CB8AC3E}">
        <p14:creationId xmlns:p14="http://schemas.microsoft.com/office/powerpoint/2010/main" val="313660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fld id="{5D8695B9-7B70-455B-86EA-AB3DA6A36698}" type="slidenum">
              <a:rPr lang="ca-ES" altLang="es-ES"/>
              <a:pPr/>
              <a:t>‹Nº›</a:t>
            </a:fld>
            <a:endParaRPr lang="ca-ES" altLang="es-ES"/>
          </a:p>
        </p:txBody>
      </p:sp>
    </p:spTree>
    <p:extLst>
      <p:ext uri="{BB962C8B-B14F-4D97-AF65-F5344CB8AC3E}">
        <p14:creationId xmlns:p14="http://schemas.microsoft.com/office/powerpoint/2010/main" val="229045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fld id="{1647A65F-1A61-4AF1-8117-6D80A254F298}" type="slidenum">
              <a:rPr lang="ca-ES" altLang="es-ES"/>
              <a:pPr/>
              <a:t>‹Nº›</a:t>
            </a:fld>
            <a:endParaRPr lang="ca-ES" altLang="es-ES"/>
          </a:p>
        </p:txBody>
      </p:sp>
    </p:spTree>
    <p:extLst>
      <p:ext uri="{BB962C8B-B14F-4D97-AF65-F5344CB8AC3E}">
        <p14:creationId xmlns:p14="http://schemas.microsoft.com/office/powerpoint/2010/main" val="143901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fld id="{89F7B3BD-E744-4E25-8FD6-AEB2C0C6848C}" type="slidenum">
              <a:rPr lang="ca-ES" altLang="es-ES"/>
              <a:pPr/>
              <a:t>‹Nº›</a:t>
            </a:fld>
            <a:endParaRPr lang="ca-ES" altLang="es-ES"/>
          </a:p>
        </p:txBody>
      </p:sp>
    </p:spTree>
    <p:extLst>
      <p:ext uri="{BB962C8B-B14F-4D97-AF65-F5344CB8AC3E}">
        <p14:creationId xmlns:p14="http://schemas.microsoft.com/office/powerpoint/2010/main" val="427417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fld id="{96CCCC8F-D3D0-4674-969E-AC85A71AC512}" type="slidenum">
              <a:rPr lang="ca-ES" altLang="es-ES"/>
              <a:pPr/>
              <a:t>‹Nº›</a:t>
            </a:fld>
            <a:endParaRPr lang="ca-ES" altLang="es-ES"/>
          </a:p>
        </p:txBody>
      </p:sp>
    </p:spTree>
    <p:extLst>
      <p:ext uri="{BB962C8B-B14F-4D97-AF65-F5344CB8AC3E}">
        <p14:creationId xmlns:p14="http://schemas.microsoft.com/office/powerpoint/2010/main" val="95013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fld id="{261BCA03-C2EC-435C-9F5D-C5DE4FB6C968}" type="slidenum">
              <a:rPr lang="ca-ES" altLang="es-ES"/>
              <a:pPr/>
              <a:t>‹Nº›</a:t>
            </a:fld>
            <a:endParaRPr lang="ca-ES" altLang="es-ES"/>
          </a:p>
        </p:txBody>
      </p:sp>
    </p:spTree>
    <p:extLst>
      <p:ext uri="{BB962C8B-B14F-4D97-AF65-F5344CB8AC3E}">
        <p14:creationId xmlns:p14="http://schemas.microsoft.com/office/powerpoint/2010/main" val="291936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fld id="{BF7B9E4E-7B36-4E4E-A1D5-949E8CE766F6}" type="slidenum">
              <a:rPr lang="ca-ES" altLang="es-ES"/>
              <a:pPr/>
              <a:t>‹Nº›</a:t>
            </a:fld>
            <a:endParaRPr lang="ca-ES" altLang="es-ES"/>
          </a:p>
        </p:txBody>
      </p:sp>
    </p:spTree>
    <p:extLst>
      <p:ext uri="{BB962C8B-B14F-4D97-AF65-F5344CB8AC3E}">
        <p14:creationId xmlns:p14="http://schemas.microsoft.com/office/powerpoint/2010/main" val="233904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fld id="{241FC806-3B89-4B57-A1D8-FF5CEEF09522}" type="slidenum">
              <a:rPr lang="ca-ES" altLang="es-ES"/>
              <a:pPr/>
              <a:t>‹Nº›</a:t>
            </a:fld>
            <a:endParaRPr lang="ca-ES" altLang="es-ES"/>
          </a:p>
        </p:txBody>
      </p:sp>
    </p:spTree>
    <p:extLst>
      <p:ext uri="{BB962C8B-B14F-4D97-AF65-F5344CB8AC3E}">
        <p14:creationId xmlns:p14="http://schemas.microsoft.com/office/powerpoint/2010/main" val="116359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fld id="{42E73E38-C0DC-4B43-8058-D09011B3D7C6}" type="slidenum">
              <a:rPr lang="ca-ES" altLang="es-ES"/>
              <a:pPr/>
              <a:t>‹Nº›</a:t>
            </a:fld>
            <a:endParaRPr lang="ca-ES" altLang="es-ES"/>
          </a:p>
        </p:txBody>
      </p:sp>
    </p:spTree>
    <p:extLst>
      <p:ext uri="{BB962C8B-B14F-4D97-AF65-F5344CB8AC3E}">
        <p14:creationId xmlns:p14="http://schemas.microsoft.com/office/powerpoint/2010/main" val="4864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fld id="{FD00AF76-D7EB-4598-A6D2-846EA56AAFEC}" type="slidenum">
              <a:rPr lang="ca-ES" altLang="es-ES"/>
              <a:pPr/>
              <a:t>‹Nº›</a:t>
            </a:fld>
            <a:endParaRPr lang="ca-ES" altLang="es-ES"/>
          </a:p>
        </p:txBody>
      </p:sp>
    </p:spTree>
    <p:extLst>
      <p:ext uri="{BB962C8B-B14F-4D97-AF65-F5344CB8AC3E}">
        <p14:creationId xmlns:p14="http://schemas.microsoft.com/office/powerpoint/2010/main" val="66043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fld id="{4A007E33-F549-4A0D-8D4D-F99F09610EF5}" type="slidenum">
              <a:rPr lang="ca-ES" altLang="es-ES"/>
              <a:pPr/>
              <a:t>‹Nº›</a:t>
            </a:fld>
            <a:endParaRPr lang="ca-ES" altLang="es-ES"/>
          </a:p>
        </p:txBody>
      </p:sp>
    </p:spTree>
    <p:extLst>
      <p:ext uri="{BB962C8B-B14F-4D97-AF65-F5344CB8AC3E}">
        <p14:creationId xmlns:p14="http://schemas.microsoft.com/office/powerpoint/2010/main" val="214125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ca-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ca-ES" altLang="es-ES" smtClean="0"/>
              <a:t>Haga clic para modificar el estilo de texto del patrón</a:t>
            </a:r>
          </a:p>
          <a:p>
            <a:pPr lvl="1"/>
            <a:r>
              <a:rPr lang="ca-ES" altLang="es-ES" smtClean="0"/>
              <a:t>Segundo nivel</a:t>
            </a:r>
          </a:p>
          <a:p>
            <a:pPr lvl="2"/>
            <a:r>
              <a:rPr lang="ca-ES" altLang="es-ES" smtClean="0"/>
              <a:t>Tercer nivel</a:t>
            </a:r>
          </a:p>
          <a:p>
            <a:pPr lvl="3"/>
            <a:r>
              <a:rPr lang="ca-ES" altLang="es-ES" smtClean="0"/>
              <a:t>Cuarto nivel</a:t>
            </a:r>
          </a:p>
          <a:p>
            <a:pPr lvl="4"/>
            <a:r>
              <a:rPr lang="ca-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a:defRPr/>
            </a:pPr>
            <a:endParaRPr lang="ca-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defRPr>
            </a:lvl1pPr>
          </a:lstStyle>
          <a:p>
            <a:pPr>
              <a:defRPr/>
            </a:pPr>
            <a:endParaRPr lang="ca-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17C081AD-8A1A-4E3D-AD06-F74FB3210830}" type="slidenum">
              <a:rPr lang="ca-ES" altLang="es-ES"/>
              <a:pPr/>
              <a:t>‹Nº›</a:t>
            </a:fld>
            <a:endParaRPr lang="ca-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692697"/>
            <a:ext cx="8278688" cy="4053268"/>
          </a:xfrm>
        </p:spPr>
        <p:txBody>
          <a:bodyPr/>
          <a:lstStyle/>
          <a:p>
            <a:r>
              <a:rPr lang="ca-ES" sz="4000" dirty="0" smtClean="0"/>
              <a:t/>
            </a:r>
            <a:br>
              <a:rPr lang="ca-ES" sz="4000" dirty="0" smtClean="0"/>
            </a:br>
            <a:r>
              <a:rPr lang="es-ES" sz="2000" dirty="0" smtClean="0"/>
              <a:t>Curso</a:t>
            </a:r>
            <a:br>
              <a:rPr lang="es-ES" sz="2000" dirty="0" smtClean="0"/>
            </a:br>
            <a:r>
              <a:rPr lang="es-ES" sz="2000" dirty="0" smtClean="0"/>
              <a:t> </a:t>
            </a:r>
            <a:r>
              <a:rPr lang="es-ES" sz="2000" b="1" dirty="0"/>
              <a:t>ACTUALIZACIÓN </a:t>
            </a:r>
            <a:r>
              <a:rPr lang="es-ES" sz="2000" b="1" dirty="0" smtClean="0"/>
              <a:t>EN</a:t>
            </a:r>
            <a:r>
              <a:rPr lang="es-ES" sz="2000" b="1" dirty="0"/>
              <a:t> </a:t>
            </a:r>
            <a:r>
              <a:rPr lang="es-ES" sz="2000" b="1" dirty="0" smtClean="0"/>
              <a:t>NORMATIVA </a:t>
            </a:r>
            <a:br>
              <a:rPr lang="es-ES" sz="2000" b="1" dirty="0" smtClean="0"/>
            </a:br>
            <a:r>
              <a:rPr lang="es-ES" sz="2000" b="1" dirty="0" smtClean="0"/>
              <a:t>AMBIENTAL TERRITORIAL</a:t>
            </a:r>
            <a:br>
              <a:rPr lang="es-ES" sz="2000" b="1" dirty="0" smtClean="0"/>
            </a:br>
            <a:r>
              <a:rPr lang="ca-ES" altLang="es-ES" sz="2000" dirty="0"/>
              <a:t>(</a:t>
            </a:r>
            <a:r>
              <a:rPr lang="ca-ES" altLang="es-ES" sz="2000" dirty="0" err="1"/>
              <a:t>organizado</a:t>
            </a:r>
            <a:r>
              <a:rPr lang="ca-ES" altLang="es-ES" sz="2000" dirty="0"/>
              <a:t> por el COAMB, SCOT e ICAB</a:t>
            </a:r>
            <a:r>
              <a:rPr lang="ca-ES" altLang="es-ES" sz="2000" dirty="0" smtClean="0"/>
              <a:t>)</a:t>
            </a:r>
            <a:br>
              <a:rPr lang="ca-ES" altLang="es-ES" sz="2000" dirty="0" smtClean="0"/>
            </a:br>
            <a:r>
              <a:rPr lang="ca-ES" altLang="es-ES" sz="2000" dirty="0" smtClean="0"/>
              <a:t/>
            </a:r>
            <a:br>
              <a:rPr lang="ca-ES" altLang="es-ES" sz="2000" dirty="0" smtClean="0"/>
            </a:br>
            <a:r>
              <a:rPr lang="ca-ES" altLang="es-ES" sz="2000" dirty="0" smtClean="0"/>
              <a:t/>
            </a:r>
            <a:br>
              <a:rPr lang="ca-ES" altLang="es-ES" sz="2000" dirty="0" smtClean="0"/>
            </a:br>
            <a:r>
              <a:rPr lang="ca-ES" altLang="es-ES" sz="2000" dirty="0" smtClean="0"/>
              <a:t/>
            </a:r>
            <a:br>
              <a:rPr lang="ca-ES" altLang="es-ES" sz="2000" dirty="0" smtClean="0"/>
            </a:br>
            <a:r>
              <a:rPr lang="ca-ES" altLang="es-ES" sz="2000" dirty="0" smtClean="0"/>
              <a:t/>
            </a:r>
            <a:br>
              <a:rPr lang="ca-ES" altLang="es-ES" sz="2000" dirty="0" smtClean="0"/>
            </a:br>
            <a:r>
              <a:rPr lang="ca-ES" altLang="es-ES" sz="2000" dirty="0" smtClean="0"/>
              <a:t>M</a:t>
            </a:r>
            <a:r>
              <a:rPr lang="es-ES" sz="2000" dirty="0" err="1" smtClean="0"/>
              <a:t>ódulo</a:t>
            </a:r>
            <a:r>
              <a:rPr lang="es-ES" sz="2000" dirty="0" smtClean="0"/>
              <a:t> 4:</a:t>
            </a:r>
            <a:br>
              <a:rPr lang="es-ES" sz="2000" dirty="0" smtClean="0"/>
            </a:br>
            <a:r>
              <a:rPr lang="es-ES" sz="2000" dirty="0" smtClean="0"/>
              <a:t/>
            </a:r>
            <a:br>
              <a:rPr lang="es-ES" sz="2000" dirty="0" smtClean="0"/>
            </a:br>
            <a:r>
              <a:rPr lang="es-ES" sz="2000" dirty="0" smtClean="0"/>
              <a:t> </a:t>
            </a:r>
            <a:r>
              <a:rPr lang="es-ES" sz="2400" dirty="0">
                <a:solidFill>
                  <a:schemeClr val="accent2"/>
                </a:solidFill>
              </a:rPr>
              <a:t>Previsión de novedades </a:t>
            </a:r>
            <a:r>
              <a:rPr lang="es-ES" sz="2400" dirty="0" smtClean="0">
                <a:solidFill>
                  <a:schemeClr val="accent2"/>
                </a:solidFill>
              </a:rPr>
              <a:t>normativas </a:t>
            </a:r>
            <a:r>
              <a:rPr lang="es-ES" sz="2400" dirty="0">
                <a:solidFill>
                  <a:schemeClr val="accent2"/>
                </a:solidFill>
              </a:rPr>
              <a:t>y tendencias </a:t>
            </a:r>
            <a:r>
              <a:rPr lang="ca-ES" altLang="es-ES" sz="2400" b="1" dirty="0" smtClean="0">
                <a:solidFill>
                  <a:schemeClr val="accent2"/>
                </a:solidFill>
              </a:rPr>
              <a:t> </a:t>
            </a:r>
            <a:r>
              <a:rPr lang="ca-ES" altLang="es-ES" sz="2400" b="1" dirty="0" smtClean="0"/>
              <a:t/>
            </a:r>
            <a:br>
              <a:rPr lang="ca-ES" altLang="es-ES" sz="2400" b="1" dirty="0" smtClean="0"/>
            </a:br>
            <a:r>
              <a:rPr lang="ca-ES" altLang="es-ES" sz="1800" dirty="0" smtClean="0"/>
              <a:t>14 de noviembre de 2016</a:t>
            </a:r>
            <a:br>
              <a:rPr lang="ca-ES" altLang="es-ES" sz="1800" dirty="0" smtClean="0"/>
            </a:br>
            <a:r>
              <a:rPr lang="ca-ES" altLang="es-ES" sz="1800" dirty="0" smtClean="0"/>
              <a:t>Laia Soriano-Montagut Jené </a:t>
            </a:r>
            <a:r>
              <a:rPr lang="ca-ES" altLang="es-ES" sz="2000" dirty="0" smtClean="0"/>
              <a:t/>
            </a:r>
            <a:br>
              <a:rPr lang="ca-ES" altLang="es-ES" sz="2000" dirty="0" smtClean="0"/>
            </a:br>
            <a:endParaRPr lang="ca-ES" altLang="es-ES" sz="2000" dirty="0" smtClean="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853357"/>
            <a:ext cx="5328592" cy="1814691"/>
          </a:xfrm>
          <a:prstGeom prst="rect">
            <a:avLst/>
          </a:prstGeom>
        </p:spPr>
      </p:pic>
      <p:pic>
        <p:nvPicPr>
          <p:cNvPr id="1026" name="Picture 2" descr="CO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815" y="2568420"/>
            <a:ext cx="2010073" cy="50251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339" y="2360058"/>
            <a:ext cx="809972" cy="742879"/>
          </a:xfrm>
          <a:prstGeom prst="rect">
            <a:avLst/>
          </a:prstGeom>
        </p:spPr>
      </p:pic>
      <p:pic>
        <p:nvPicPr>
          <p:cNvPr id="1032" name="Picture 8" descr="Resultado de imagen de ic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360058"/>
            <a:ext cx="1088355" cy="9007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611560" y="1676975"/>
            <a:ext cx="8229600" cy="2923877"/>
          </a:xfrm>
          <a:prstGeom prst="rect">
            <a:avLst/>
          </a:prstGeom>
        </p:spPr>
        <p:txBody>
          <a:bodyPr wrap="square">
            <a:spAutoFit/>
          </a:bodyPr>
          <a:lstStyle/>
          <a:p>
            <a:pPr>
              <a:buFont typeface="Arial" panose="020B0604020202020204" pitchFamily="34" charset="0"/>
              <a:buChar char="•"/>
            </a:pPr>
            <a:endParaRPr lang="es-ES" sz="1400" dirty="0"/>
          </a:p>
          <a:p>
            <a:pPr>
              <a:buFont typeface="Arial" panose="020B0604020202020204" pitchFamily="34" charset="0"/>
              <a:buChar char="•"/>
            </a:pPr>
            <a:r>
              <a:rPr lang="es-ES" sz="1400" dirty="0" smtClean="0"/>
              <a:t>Ley 22/2011 de residuos  y suelos contaminados.</a:t>
            </a:r>
          </a:p>
          <a:p>
            <a:pPr>
              <a:buFont typeface="Arial" panose="020B0604020202020204" pitchFamily="34" charset="0"/>
              <a:buChar char="•"/>
            </a:pPr>
            <a:r>
              <a:rPr lang="es-ES" sz="1400" dirty="0" smtClean="0"/>
              <a:t>Ley 17/2009, de 23 de noviembre, sobre el libre acceso a las actividades de servicios  y su  ejercicio.</a:t>
            </a:r>
          </a:p>
          <a:p>
            <a:pPr>
              <a:buFont typeface="Arial" panose="020B0604020202020204" pitchFamily="34" charset="0"/>
              <a:buChar char="•"/>
            </a:pPr>
            <a:r>
              <a:rPr lang="es-ES" sz="1400" dirty="0" smtClean="0"/>
              <a:t>Ley Orgánica 10/1995, de 23 de noviembre, del Código Penal</a:t>
            </a:r>
          </a:p>
          <a:p>
            <a:pPr>
              <a:buFont typeface="Arial" panose="020B0604020202020204" pitchFamily="34" charset="0"/>
              <a:buChar char="•"/>
            </a:pPr>
            <a:r>
              <a:rPr lang="es-ES" sz="1400" dirty="0" smtClean="0"/>
              <a:t>Ley de expropiación forzosa y su reglamento</a:t>
            </a:r>
          </a:p>
          <a:p>
            <a:pPr>
              <a:buFont typeface="Arial" panose="020B0604020202020204" pitchFamily="34" charset="0"/>
              <a:buChar char="•"/>
            </a:pPr>
            <a:r>
              <a:rPr lang="es-ES" sz="1400" dirty="0" smtClean="0"/>
              <a:t>Registro de la propiedad</a:t>
            </a:r>
          </a:p>
          <a:p>
            <a:pPr>
              <a:buFont typeface="Arial" panose="020B0604020202020204" pitchFamily="34" charset="0"/>
              <a:buChar char="•"/>
            </a:pPr>
            <a:r>
              <a:rPr lang="es-ES" sz="1400" dirty="0" smtClean="0"/>
              <a:t>Legislación hipotecaria</a:t>
            </a:r>
          </a:p>
          <a:p>
            <a:pPr>
              <a:buFont typeface="Arial" panose="020B0604020202020204" pitchFamily="34" charset="0"/>
              <a:buChar char="•"/>
            </a:pPr>
            <a:r>
              <a:rPr lang="es-ES" sz="1400" dirty="0" smtClean="0"/>
              <a:t>Catastro</a:t>
            </a:r>
          </a:p>
          <a:p>
            <a:pPr>
              <a:buFont typeface="Arial" panose="020B0604020202020204" pitchFamily="34" charset="0"/>
              <a:buChar char="•"/>
            </a:pPr>
            <a:endParaRPr lang="es-ES" sz="1600" dirty="0">
              <a:solidFill>
                <a:srgbClr val="58595B"/>
              </a:solidFill>
              <a:cs typeface="Calibri"/>
            </a:endParaRPr>
          </a:p>
          <a:p>
            <a:pPr marL="0" indent="0">
              <a:buNone/>
            </a:pPr>
            <a:endParaRPr lang="ca-ES" sz="1600" dirty="0">
              <a:solidFill>
                <a:srgbClr val="58595B"/>
              </a:solidFill>
              <a:latin typeface="Calibri"/>
              <a:cs typeface="Calibri"/>
            </a:endParaRPr>
          </a:p>
        </p:txBody>
      </p:sp>
      <p:sp>
        <p:nvSpPr>
          <p:cNvPr id="4" name="Rectangle 2"/>
          <p:cNvSpPr>
            <a:spLocks noGrp="1" noChangeArrowheads="1"/>
          </p:cNvSpPr>
          <p:nvPr>
            <p:ph type="title"/>
          </p:nvPr>
        </p:nvSpPr>
        <p:spPr>
          <a:xfrm>
            <a:off x="445577" y="546100"/>
            <a:ext cx="8229600" cy="1143000"/>
          </a:xfrm>
        </p:spPr>
        <p:txBody>
          <a:bodyPr/>
          <a:lstStyle/>
          <a:p>
            <a:pPr eaLnBrk="1" hangingPunct="1">
              <a:defRPr/>
            </a:pPr>
            <a:r>
              <a:rPr lang="es-ES" sz="3200" dirty="0" smtClean="0">
                <a:ea typeface="+mj-ea"/>
              </a:rPr>
              <a:t>Marco legal estatal</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61713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600" dirty="0" smtClean="0"/>
              <a:t>Nueva ley de territorio catalana</a:t>
            </a:r>
            <a:endParaRPr lang="es-ES" sz="3600" dirty="0" smtClean="0">
              <a:ea typeface="+mj-ea"/>
            </a:endParaRPr>
          </a:p>
        </p:txBody>
      </p:sp>
      <p:sp>
        <p:nvSpPr>
          <p:cNvPr id="3075" name="Rectangle 3"/>
          <p:cNvSpPr>
            <a:spLocks noGrp="1" noChangeArrowheads="1"/>
          </p:cNvSpPr>
          <p:nvPr>
            <p:ph type="body" idx="1"/>
          </p:nvPr>
        </p:nvSpPr>
        <p:spPr>
          <a:xfrm>
            <a:off x="457200" y="1600201"/>
            <a:ext cx="8229600" cy="3989040"/>
          </a:xfrm>
        </p:spPr>
        <p:txBody>
          <a:bodyPr/>
          <a:lstStyle/>
          <a:p>
            <a:pPr algn="just" eaLnBrk="1" hangingPunct="1">
              <a:buNone/>
            </a:pPr>
            <a:r>
              <a:rPr lang="es-ES" sz="1800" b="1" dirty="0" smtClean="0"/>
              <a:t>	Pretende </a:t>
            </a:r>
            <a:r>
              <a:rPr lang="es-ES" sz="1800" b="1" dirty="0"/>
              <a:t>definir un marco legislativo </a:t>
            </a:r>
            <a:r>
              <a:rPr lang="es-ES" sz="1800" b="1" dirty="0" smtClean="0"/>
              <a:t>estable, con vocación de permanencia  en el tiempo. </a:t>
            </a:r>
            <a:r>
              <a:rPr lang="es-ES" sz="1600" dirty="0" smtClean="0"/>
              <a:t>Hay que recordar las múltiples modificaciones legislativas y reglamentarias  de los últimos años.</a:t>
            </a:r>
          </a:p>
          <a:p>
            <a:pPr eaLnBrk="1" hangingPunct="1">
              <a:buNone/>
            </a:pPr>
            <a:endParaRPr lang="es-ES" sz="1600" dirty="0" smtClean="0"/>
          </a:p>
          <a:p>
            <a:pPr algn="just" eaLnBrk="1" hangingPunct="1">
              <a:buNone/>
            </a:pPr>
            <a:r>
              <a:rPr lang="es-ES" sz="1800" b="1" dirty="0" smtClean="0">
                <a:cs typeface="+mn-cs"/>
              </a:rPr>
              <a:t>	Supone </a:t>
            </a:r>
            <a:r>
              <a:rPr lang="es-ES" sz="1800" b="1" dirty="0">
                <a:cs typeface="+mn-cs"/>
              </a:rPr>
              <a:t>repensar la legislación </a:t>
            </a:r>
            <a:r>
              <a:rPr lang="es-ES" sz="1800" b="1" dirty="0" smtClean="0">
                <a:cs typeface="+mn-cs"/>
              </a:rPr>
              <a:t>vigente </a:t>
            </a:r>
            <a:r>
              <a:rPr lang="es-ES" sz="1800" b="1" dirty="0">
                <a:cs typeface="+mn-cs"/>
              </a:rPr>
              <a:t>en materia de política </a:t>
            </a:r>
            <a:r>
              <a:rPr lang="es-ES" sz="1800" b="1" dirty="0" smtClean="0">
                <a:cs typeface="+mn-cs"/>
              </a:rPr>
              <a:t>territorial y Urbanismo</a:t>
            </a:r>
            <a:r>
              <a:rPr lang="es-ES" sz="1800" b="1" dirty="0">
                <a:cs typeface="+mn-cs"/>
              </a:rPr>
              <a:t>.</a:t>
            </a:r>
          </a:p>
          <a:p>
            <a:pPr lvl="1" algn="just" eaLnBrk="1" hangingPunct="1">
              <a:buNone/>
            </a:pPr>
            <a:endParaRPr lang="es-ES" sz="1400" dirty="0" smtClean="0"/>
          </a:p>
          <a:p>
            <a:pPr lvl="1" algn="just" eaLnBrk="1" hangingPunct="1">
              <a:buNone/>
            </a:pPr>
            <a:r>
              <a:rPr lang="es-ES" sz="1800" b="1" dirty="0">
                <a:cs typeface="+mn-cs"/>
              </a:rPr>
              <a:t>Principales ejes del nuevo texto: </a:t>
            </a:r>
          </a:p>
          <a:p>
            <a:pPr lvl="1" algn="just" eaLnBrk="1" hangingPunct="1">
              <a:buNone/>
            </a:pPr>
            <a:endParaRPr lang="es-ES" sz="1600" dirty="0" smtClean="0"/>
          </a:p>
          <a:p>
            <a:pPr lvl="1" algn="just" eaLnBrk="1" hangingPunct="1"/>
            <a:r>
              <a:rPr lang="es-ES" sz="1600" dirty="0">
                <a:solidFill>
                  <a:srgbClr val="0000FF"/>
                </a:solidFill>
                <a:cs typeface="+mn-cs"/>
              </a:rPr>
              <a:t>Reciclaje </a:t>
            </a:r>
            <a:r>
              <a:rPr lang="es-ES" sz="1600" dirty="0" smtClean="0">
                <a:solidFill>
                  <a:srgbClr val="0000FF"/>
                </a:solidFill>
                <a:cs typeface="+mn-cs"/>
              </a:rPr>
              <a:t>urbano</a:t>
            </a:r>
            <a:endParaRPr lang="es-ES" sz="1600" dirty="0">
              <a:solidFill>
                <a:srgbClr val="0000FF"/>
              </a:solidFill>
              <a:cs typeface="+mn-cs"/>
            </a:endParaRPr>
          </a:p>
          <a:p>
            <a:pPr lvl="1" algn="just" eaLnBrk="1" hangingPunct="1"/>
            <a:r>
              <a:rPr lang="es-ES" sz="1600" dirty="0">
                <a:solidFill>
                  <a:srgbClr val="0000FF"/>
                </a:solidFill>
                <a:cs typeface="+mn-cs"/>
              </a:rPr>
              <a:t>Visión supramunicipal del planeamiento y de la gestión de los espacios </a:t>
            </a:r>
            <a:r>
              <a:rPr lang="es-ES" sz="1600" dirty="0" smtClean="0">
                <a:solidFill>
                  <a:srgbClr val="0000FF"/>
                </a:solidFill>
                <a:cs typeface="+mn-cs"/>
              </a:rPr>
              <a:t>abiertos</a:t>
            </a:r>
          </a:p>
          <a:p>
            <a:pPr lvl="1" algn="just" eaLnBrk="1" hangingPunct="1"/>
            <a:r>
              <a:rPr lang="es-ES" sz="1600" dirty="0" smtClean="0">
                <a:solidFill>
                  <a:srgbClr val="0000FF"/>
                </a:solidFill>
                <a:cs typeface="+mn-cs"/>
              </a:rPr>
              <a:t>Más  </a:t>
            </a:r>
            <a:r>
              <a:rPr lang="es-ES" sz="1600" dirty="0">
                <a:solidFill>
                  <a:srgbClr val="0000FF"/>
                </a:solidFill>
                <a:cs typeface="+mn-cs"/>
              </a:rPr>
              <a:t>flexibilidad de las herramientas de </a:t>
            </a:r>
            <a:r>
              <a:rPr lang="es-ES" sz="1600" dirty="0" smtClean="0">
                <a:solidFill>
                  <a:srgbClr val="0000FF"/>
                </a:solidFill>
                <a:cs typeface="+mn-cs"/>
              </a:rPr>
              <a:t>planeamiento</a:t>
            </a:r>
            <a:endParaRPr lang="es-ES" altLang="es-ES" sz="1600" dirty="0">
              <a:solidFill>
                <a:srgbClr val="0000FF"/>
              </a:solidFill>
              <a:cs typeface="+mn-cs"/>
            </a:endParaRPr>
          </a:p>
          <a:p>
            <a:pPr algn="just" eaLnBrk="1" hangingPunct="1"/>
            <a:endParaRPr lang="es-ES" altLang="es-ES" sz="2000" b="1" i="1" dirty="0">
              <a:solidFill>
                <a:srgbClr val="3C8C93"/>
              </a:solidFill>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12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3917032"/>
          </a:xfrm>
        </p:spPr>
        <p:txBody>
          <a:bodyPr/>
          <a:lstStyle/>
          <a:p>
            <a:pPr algn="just"/>
            <a:r>
              <a:rPr lang="es-ES" sz="1800" dirty="0" smtClean="0"/>
              <a:t>A 27 de septiembre  de 2016, el </a:t>
            </a:r>
            <a:r>
              <a:rPr lang="es-ES" sz="1800" b="1" dirty="0" smtClean="0"/>
              <a:t>Consejo ejecutivo aprueba la memoria  preliminar del Anteproyecto de ley  de territorio </a:t>
            </a:r>
            <a:r>
              <a:rPr lang="es-ES" sz="1800" dirty="0" smtClean="0"/>
              <a:t>. Inicio de la tramitación del texto legislativo, impulsado por el Departamento de Territorio  y Sostenibilidad  de la Generalitat de Cataluña.</a:t>
            </a:r>
          </a:p>
          <a:p>
            <a:pPr marL="0" indent="0" algn="just">
              <a:buNone/>
            </a:pPr>
            <a:endParaRPr lang="es-ES" sz="1800" dirty="0" smtClean="0"/>
          </a:p>
          <a:p>
            <a:pPr algn="just"/>
            <a:r>
              <a:rPr lang="es-ES" sz="1800" b="1" dirty="0" smtClean="0"/>
              <a:t>Sustituirá las leyes sectoriales de ordenación del territorio y urbanismo, gestión del litoral y paisaje.</a:t>
            </a:r>
          </a:p>
          <a:p>
            <a:pPr marL="0" indent="0" algn="just">
              <a:buNone/>
            </a:pPr>
            <a:endParaRPr lang="es-ES" sz="1800" dirty="0" smtClean="0"/>
          </a:p>
          <a:p>
            <a:pPr algn="just"/>
            <a:r>
              <a:rPr lang="es-ES" sz="1800" dirty="0" smtClean="0"/>
              <a:t>La Ley  se concibe como la concreción  de un </a:t>
            </a:r>
            <a:r>
              <a:rPr lang="es-ES" sz="1800" b="1" dirty="0" smtClean="0"/>
              <a:t>proceso de revisión  de los objetivos, instrumentos y procedimientos vigentes en dichas materias</a:t>
            </a:r>
            <a:r>
              <a:rPr lang="es-ES" sz="1800" dirty="0" smtClean="0"/>
              <a:t>. </a:t>
            </a:r>
          </a:p>
          <a:p>
            <a:pPr marL="0" indent="0" algn="just">
              <a:buNone/>
            </a:pPr>
            <a:endParaRPr lang="es-ES" sz="1800" dirty="0" smtClean="0"/>
          </a:p>
          <a:p>
            <a:pPr algn="just"/>
            <a:r>
              <a:rPr lang="es-ES" sz="1800" b="1" dirty="0" smtClean="0"/>
              <a:t>Reforma completa del modelo</a:t>
            </a:r>
            <a:r>
              <a:rPr lang="es-ES" sz="1800" dirty="0" smtClean="0"/>
              <a:t>.</a:t>
            </a:r>
          </a:p>
          <a:p>
            <a:pPr marL="0" indent="0" algn="just">
              <a:buNone/>
            </a:pPr>
            <a:endParaRPr lang="es-ES" sz="2000" dirty="0" smtClean="0"/>
          </a:p>
          <a:p>
            <a:pPr marL="0" indent="0" algn="just">
              <a:buNone/>
            </a:pPr>
            <a:endParaRPr lang="es-ES" altLang="es-ES"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3071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0" indent="0" algn="just">
              <a:buNone/>
            </a:pPr>
            <a:r>
              <a:rPr lang="es-ES" altLang="es-ES" sz="1600" b="1" dirty="0" smtClean="0">
                <a:solidFill>
                  <a:srgbClr val="0000FF"/>
                </a:solidFill>
              </a:rPr>
              <a:t>Principios rectores </a:t>
            </a:r>
            <a:r>
              <a:rPr lang="es-ES" altLang="es-ES" sz="1600" b="1" dirty="0" smtClean="0"/>
              <a:t>de la nueva ley:</a:t>
            </a:r>
          </a:p>
          <a:p>
            <a:pPr marL="0" indent="0" algn="just">
              <a:buNone/>
            </a:pPr>
            <a:endParaRPr lang="es-ES" altLang="es-ES" sz="1600" dirty="0"/>
          </a:p>
          <a:p>
            <a:pPr algn="just">
              <a:buFont typeface="+mj-lt"/>
              <a:buAutoNum type="arabicPeriod"/>
            </a:pPr>
            <a:r>
              <a:rPr lang="es-ES" altLang="es-ES" sz="1600" dirty="0" smtClean="0"/>
              <a:t>Fomento del </a:t>
            </a:r>
            <a:r>
              <a:rPr lang="es-ES" altLang="es-ES" sz="1600" dirty="0" smtClean="0">
                <a:solidFill>
                  <a:srgbClr val="0000FF"/>
                </a:solidFill>
              </a:rPr>
              <a:t>reciclaje urbano </a:t>
            </a:r>
            <a:r>
              <a:rPr lang="es-ES" altLang="es-ES" sz="1600" dirty="0" smtClean="0"/>
              <a:t>frente al crecimiento en extensión</a:t>
            </a:r>
          </a:p>
          <a:p>
            <a:pPr algn="just">
              <a:buFont typeface="+mj-lt"/>
              <a:buAutoNum type="arabicPeriod"/>
            </a:pPr>
            <a:r>
              <a:rPr lang="es-ES" altLang="es-ES" sz="1600" dirty="0" smtClean="0"/>
              <a:t>Garantizar la eficiencia del territorio a través de fórmulas  de </a:t>
            </a:r>
            <a:r>
              <a:rPr lang="es-ES" altLang="es-ES" sz="1600" dirty="0" err="1" smtClean="0"/>
              <a:t>governança</a:t>
            </a:r>
            <a:r>
              <a:rPr lang="es-ES" altLang="es-ES" sz="1600" dirty="0" smtClean="0"/>
              <a:t> </a:t>
            </a:r>
            <a:r>
              <a:rPr lang="es-ES" altLang="es-ES" sz="1600" dirty="0" smtClean="0">
                <a:solidFill>
                  <a:srgbClr val="0000FF"/>
                </a:solidFill>
              </a:rPr>
              <a:t> supramunicipal</a:t>
            </a:r>
          </a:p>
          <a:p>
            <a:pPr algn="just">
              <a:buFont typeface="+mj-lt"/>
              <a:buAutoNum type="arabicPeriod"/>
            </a:pPr>
            <a:r>
              <a:rPr lang="es-ES" altLang="es-ES" sz="1600" dirty="0" smtClean="0"/>
              <a:t>Más integración de las </a:t>
            </a:r>
            <a:r>
              <a:rPr lang="es-ES" altLang="es-ES" sz="1600" dirty="0" smtClean="0">
                <a:solidFill>
                  <a:srgbClr val="0000FF"/>
                </a:solidFill>
              </a:rPr>
              <a:t>variables social y económica  </a:t>
            </a:r>
            <a:r>
              <a:rPr lang="es-ES" altLang="es-ES" sz="1600" dirty="0" smtClean="0"/>
              <a:t>en el planeamiento</a:t>
            </a:r>
          </a:p>
          <a:p>
            <a:pPr algn="just">
              <a:buFont typeface="+mj-lt"/>
              <a:buAutoNum type="arabicPeriod"/>
            </a:pPr>
            <a:r>
              <a:rPr lang="es-ES" altLang="es-ES" sz="1600" dirty="0" smtClean="0"/>
              <a:t>Facilitar </a:t>
            </a:r>
            <a:r>
              <a:rPr lang="es-ES" altLang="es-ES" sz="1600" dirty="0" smtClean="0">
                <a:solidFill>
                  <a:srgbClr val="0000FF"/>
                </a:solidFill>
              </a:rPr>
              <a:t>el acceso a la vivienda y la actividad  económica</a:t>
            </a:r>
          </a:p>
          <a:p>
            <a:pPr algn="just">
              <a:buFont typeface="+mj-lt"/>
              <a:buAutoNum type="arabicPeriod"/>
            </a:pPr>
            <a:r>
              <a:rPr lang="es-ES" altLang="es-ES" sz="1600" dirty="0" smtClean="0">
                <a:solidFill>
                  <a:srgbClr val="0000FF"/>
                </a:solidFill>
              </a:rPr>
              <a:t>Adaptar los instrumentos </a:t>
            </a:r>
            <a:r>
              <a:rPr lang="es-ES" altLang="es-ES" sz="1600" dirty="0" smtClean="0"/>
              <a:t>de planeamiento </a:t>
            </a:r>
            <a:r>
              <a:rPr lang="es-ES" altLang="es-ES" sz="1600" dirty="0" smtClean="0">
                <a:solidFill>
                  <a:srgbClr val="0000FF"/>
                </a:solidFill>
              </a:rPr>
              <a:t>a la diversidad de territorios , de intervenciones y de coyunturas.</a:t>
            </a:r>
          </a:p>
          <a:p>
            <a:pPr algn="just">
              <a:buFont typeface="+mj-lt"/>
              <a:buAutoNum type="arabicPeriod"/>
            </a:pPr>
            <a:r>
              <a:rPr lang="es-ES" altLang="es-ES" sz="1600" dirty="0" smtClean="0">
                <a:solidFill>
                  <a:srgbClr val="0000FF"/>
                </a:solidFill>
              </a:rPr>
              <a:t>Reformular los instrumentos de planeamiento  </a:t>
            </a:r>
            <a:r>
              <a:rPr lang="es-ES" altLang="es-ES" sz="1600" dirty="0" smtClean="0"/>
              <a:t>general de los municipios.</a:t>
            </a:r>
          </a:p>
          <a:p>
            <a:pPr algn="just">
              <a:buFont typeface="+mj-lt"/>
              <a:buAutoNum type="arabicPeriod"/>
            </a:pPr>
            <a:r>
              <a:rPr lang="es-ES" altLang="es-ES" sz="1600" dirty="0" smtClean="0"/>
              <a:t>Configurar un </a:t>
            </a:r>
            <a:r>
              <a:rPr lang="es-ES" altLang="es-ES" sz="1600" dirty="0" smtClean="0">
                <a:solidFill>
                  <a:srgbClr val="0000FF"/>
                </a:solidFill>
              </a:rPr>
              <a:t>nuevo planeamiento operativo</a:t>
            </a:r>
            <a:r>
              <a:rPr lang="es-ES" altLang="es-ES" sz="1600" dirty="0" smtClean="0"/>
              <a:t>.</a:t>
            </a:r>
          </a:p>
          <a:p>
            <a:pPr algn="just">
              <a:buFont typeface="+mj-lt"/>
              <a:buAutoNum type="arabicPeriod"/>
            </a:pPr>
            <a:r>
              <a:rPr lang="es-ES" altLang="es-ES" sz="1600" dirty="0" smtClean="0"/>
              <a:t>Planificar los </a:t>
            </a:r>
            <a:r>
              <a:rPr lang="es-ES" altLang="es-ES" sz="1600" dirty="0" smtClean="0">
                <a:solidFill>
                  <a:srgbClr val="0000FF"/>
                </a:solidFill>
              </a:rPr>
              <a:t>espacios abiertos estratégicamente</a:t>
            </a:r>
            <a:r>
              <a:rPr lang="es-ES" altLang="es-ES" sz="1600" dirty="0" smtClean="0"/>
              <a:t>.</a:t>
            </a:r>
          </a:p>
          <a:p>
            <a:pPr algn="just">
              <a:buFont typeface="+mj-lt"/>
              <a:buAutoNum type="arabicPeriod"/>
            </a:pPr>
            <a:r>
              <a:rPr lang="es-ES" altLang="es-ES" sz="1600" dirty="0" smtClean="0"/>
              <a:t>Incentivar el </a:t>
            </a:r>
            <a:r>
              <a:rPr lang="es-ES" altLang="es-ES" sz="1600" dirty="0" smtClean="0">
                <a:solidFill>
                  <a:srgbClr val="0000FF"/>
                </a:solidFill>
              </a:rPr>
              <a:t>reciclaje y mejora  del parque edificado en los espacios abiertos</a:t>
            </a:r>
            <a:r>
              <a:rPr lang="es-ES" altLang="es-ES" sz="1600" dirty="0" smtClean="0"/>
              <a:t>. </a:t>
            </a:r>
          </a:p>
          <a:p>
            <a:pPr algn="just">
              <a:buFont typeface="+mj-lt"/>
              <a:buAutoNum type="arabicPeriod"/>
            </a:pPr>
            <a:r>
              <a:rPr lang="es-ES" altLang="es-ES" sz="1600" dirty="0" smtClean="0"/>
              <a:t>Establecer </a:t>
            </a:r>
            <a:r>
              <a:rPr lang="es-ES" altLang="es-ES" sz="1600" dirty="0" smtClean="0">
                <a:solidFill>
                  <a:srgbClr val="0000FF"/>
                </a:solidFill>
              </a:rPr>
              <a:t>nuevos mecanismos para reconducir </a:t>
            </a:r>
            <a:r>
              <a:rPr lang="es-ES" altLang="es-ES" sz="1600" dirty="0" smtClean="0"/>
              <a:t>la situación  de las </a:t>
            </a:r>
            <a:r>
              <a:rPr lang="es-ES" altLang="es-ES" sz="1600" dirty="0" smtClean="0">
                <a:solidFill>
                  <a:srgbClr val="0000FF"/>
                </a:solidFill>
              </a:rPr>
              <a:t>urbanizaciones con déficits.</a:t>
            </a:r>
          </a:p>
          <a:p>
            <a:pPr marL="0" indent="0" algn="just">
              <a:buNone/>
            </a:pPr>
            <a:endParaRPr lang="es-ES" alt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12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905099"/>
            <a:ext cx="2746661" cy="935335"/>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body" idx="1"/>
          </p:nvPr>
        </p:nvSpPr>
        <p:spPr>
          <a:xfrm>
            <a:off x="457200" y="1600200"/>
            <a:ext cx="8229600" cy="4997152"/>
          </a:xfrm>
        </p:spPr>
        <p:txBody>
          <a:bodyPr/>
          <a:lstStyle/>
          <a:p>
            <a:pPr marL="0" indent="0" algn="just">
              <a:buNone/>
            </a:pPr>
            <a:r>
              <a:rPr lang="es-ES" altLang="es-ES" sz="1600" b="1" dirty="0" smtClean="0">
                <a:solidFill>
                  <a:srgbClr val="0000FF"/>
                </a:solidFill>
              </a:rPr>
              <a:t>Principios rectores </a:t>
            </a:r>
            <a:r>
              <a:rPr lang="es-ES" altLang="es-ES" sz="1600" b="1" dirty="0" smtClean="0"/>
              <a:t>de la nueva ley:</a:t>
            </a:r>
          </a:p>
          <a:p>
            <a:pPr marL="0" indent="0" algn="just">
              <a:buNone/>
            </a:pPr>
            <a:endParaRPr lang="es-ES" altLang="es-ES" sz="1600" b="1" dirty="0"/>
          </a:p>
          <a:p>
            <a:pPr algn="just">
              <a:buFont typeface="+mj-lt"/>
              <a:buAutoNum type="arabicPeriod"/>
            </a:pPr>
            <a:r>
              <a:rPr lang="es-ES" altLang="es-ES" sz="1600" b="1" dirty="0" smtClean="0">
                <a:solidFill>
                  <a:srgbClr val="0000FF"/>
                </a:solidFill>
              </a:rPr>
              <a:t>Fomento del reciclaje urbano frente al crecimiento en extensión: </a:t>
            </a:r>
            <a:r>
              <a:rPr lang="es-ES" altLang="es-ES" sz="1600" dirty="0" smtClean="0"/>
              <a:t>Durante las próximas décadas, la actuación urbanística se tiene que centrar en la transformación de la ciudad construida, que tiene que contar con  herramientas específicas.</a:t>
            </a:r>
          </a:p>
          <a:p>
            <a:pPr algn="just">
              <a:buFont typeface="+mj-lt"/>
              <a:buAutoNum type="arabicPeriod"/>
            </a:pPr>
            <a:endParaRPr lang="es-ES" altLang="es-ES" sz="1600" b="1" dirty="0" smtClean="0"/>
          </a:p>
          <a:p>
            <a:pPr algn="just">
              <a:buFont typeface="+mj-lt"/>
              <a:buAutoNum type="arabicPeriod"/>
            </a:pPr>
            <a:r>
              <a:rPr lang="es-ES" altLang="es-ES" sz="1600" b="1" dirty="0">
                <a:solidFill>
                  <a:srgbClr val="0000FF"/>
                </a:solidFill>
              </a:rPr>
              <a:t>Garantizar la eficiencia del territorio a través de fórmulas  de </a:t>
            </a:r>
            <a:r>
              <a:rPr lang="es-ES" altLang="es-ES" sz="1600" b="1" dirty="0" smtClean="0">
                <a:solidFill>
                  <a:srgbClr val="0000FF"/>
                </a:solidFill>
              </a:rPr>
              <a:t>gobernabilidad  supramunicipal: </a:t>
            </a:r>
            <a:r>
              <a:rPr lang="es-ES" altLang="es-ES" sz="1600" dirty="0" smtClean="0"/>
              <a:t>Cataluña es uno de los países europeos donde la superficie  mediana de los municipios es más pequeña. Al menos en los sistemas urbanos complejos, hace falta que el planeamiento urbanístico general sea </a:t>
            </a:r>
            <a:r>
              <a:rPr lang="es-ES" altLang="es-ES" sz="1600" dirty="0" err="1" smtClean="0"/>
              <a:t>plurimunicipal</a:t>
            </a:r>
            <a:r>
              <a:rPr lang="es-ES" altLang="es-ES" sz="1600" dirty="0" smtClean="0"/>
              <a:t>. Los espacios abiertos o los  grandes polígonos para la actividad económica se tienen que planificar entre varios municipios. </a:t>
            </a:r>
            <a:endParaRPr lang="es-ES" altLang="es-ES" sz="1600" dirty="0">
              <a:solidFill>
                <a:srgbClr val="0000FF"/>
              </a:solidFill>
            </a:endParaRPr>
          </a:p>
          <a:p>
            <a:pPr marL="0" indent="0" algn="just">
              <a:buNone/>
            </a:pPr>
            <a:endParaRPr lang="es-ES" altLang="es-ES" sz="1600" b="1" dirty="0"/>
          </a:p>
          <a:p>
            <a:pPr algn="just">
              <a:buFont typeface="+mj-lt"/>
              <a:buAutoNum type="arabicPeriod"/>
            </a:pPr>
            <a:r>
              <a:rPr lang="es-ES" altLang="es-ES" sz="1600" b="1" dirty="0">
                <a:solidFill>
                  <a:srgbClr val="0000FF"/>
                </a:solidFill>
              </a:rPr>
              <a:t>Más integración de las variables social y económica </a:t>
            </a:r>
            <a:r>
              <a:rPr lang="es-ES" altLang="es-ES" sz="1600" b="1" dirty="0" smtClean="0">
                <a:solidFill>
                  <a:srgbClr val="0000FF"/>
                </a:solidFill>
              </a:rPr>
              <a:t>en el planeamiento: </a:t>
            </a:r>
            <a:r>
              <a:rPr lang="es-ES" altLang="es-ES" sz="1600" dirty="0" smtClean="0"/>
              <a:t>que tiene que ser un instrumento favorecedor de la cohesión social. Hay que incorporar la memoria  social en el avance del planeamiento, mientras que los estudios económicos tienen que incluir  un borrador de los sistemas de gestión  que se usarán para sacarlo adelante .</a:t>
            </a:r>
            <a:endParaRPr lang="es-ES" alt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spTree>
    <p:extLst>
      <p:ext uri="{BB962C8B-B14F-4D97-AF65-F5344CB8AC3E}">
        <p14:creationId xmlns:p14="http://schemas.microsoft.com/office/powerpoint/2010/main" val="2159325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0" indent="0" algn="just">
              <a:buNone/>
            </a:pPr>
            <a:r>
              <a:rPr lang="es-ES" altLang="es-ES" sz="1600" b="1" dirty="0">
                <a:solidFill>
                  <a:srgbClr val="0000FF"/>
                </a:solidFill>
              </a:rPr>
              <a:t>Principios rectores </a:t>
            </a:r>
            <a:r>
              <a:rPr lang="es-ES" altLang="es-ES" sz="1600" b="1" dirty="0"/>
              <a:t>de la nueva ley:</a:t>
            </a:r>
          </a:p>
          <a:p>
            <a:pPr marL="0" indent="0" algn="just">
              <a:buNone/>
            </a:pPr>
            <a:endParaRPr lang="es-ES" altLang="es-ES" sz="1600" b="1" dirty="0"/>
          </a:p>
          <a:p>
            <a:pPr algn="just">
              <a:buFontTx/>
              <a:buAutoNum type="arabicPeriod" startAt="4"/>
            </a:pPr>
            <a:r>
              <a:rPr lang="es-ES" altLang="es-ES" sz="1600" b="1" dirty="0" smtClean="0">
                <a:solidFill>
                  <a:srgbClr val="0000FF"/>
                </a:solidFill>
              </a:rPr>
              <a:t>Facilitar</a:t>
            </a:r>
            <a:r>
              <a:rPr lang="es-ES" altLang="es-ES" sz="1600" b="1" dirty="0" smtClean="0"/>
              <a:t> </a:t>
            </a:r>
            <a:r>
              <a:rPr lang="es-ES" altLang="es-ES" sz="1600" b="1" dirty="0">
                <a:solidFill>
                  <a:srgbClr val="0000FF"/>
                </a:solidFill>
              </a:rPr>
              <a:t>el acceso a la vivienda y la actividad  </a:t>
            </a:r>
            <a:r>
              <a:rPr lang="es-ES" altLang="es-ES" sz="1600" b="1" dirty="0" smtClean="0">
                <a:solidFill>
                  <a:srgbClr val="0000FF"/>
                </a:solidFill>
              </a:rPr>
              <a:t>económica: </a:t>
            </a:r>
            <a:r>
              <a:rPr lang="es-ES" altLang="es-ES" sz="1600" dirty="0"/>
              <a:t>establecer nuevos mecanismos para orientar los precios mediante la ejecución pública de actuaciones urbanísticas. Mantener la titularidad  de los patrimonios públicos del suelo y evitar las prácticas de retención  de suelos </a:t>
            </a:r>
            <a:r>
              <a:rPr lang="es-ES" altLang="es-ES" sz="1600" dirty="0" smtClean="0"/>
              <a:t>.</a:t>
            </a:r>
          </a:p>
          <a:p>
            <a:pPr marL="0" indent="0" algn="just">
              <a:buNone/>
            </a:pPr>
            <a:endParaRPr lang="es-ES" altLang="es-ES" sz="1600" dirty="0"/>
          </a:p>
          <a:p>
            <a:pPr algn="just">
              <a:buAutoNum type="arabicPeriod" startAt="4"/>
            </a:pPr>
            <a:r>
              <a:rPr lang="es-ES" altLang="es-ES" sz="1600" b="1" dirty="0" smtClean="0">
                <a:solidFill>
                  <a:srgbClr val="0000FF"/>
                </a:solidFill>
              </a:rPr>
              <a:t>Adaptar </a:t>
            </a:r>
            <a:r>
              <a:rPr lang="es-ES" altLang="es-ES" sz="1600" b="1" dirty="0">
                <a:solidFill>
                  <a:srgbClr val="0000FF"/>
                </a:solidFill>
              </a:rPr>
              <a:t>los instrumentos </a:t>
            </a:r>
            <a:r>
              <a:rPr lang="es-ES" altLang="es-ES" sz="1600" b="1" dirty="0"/>
              <a:t>de planeamiento  </a:t>
            </a:r>
            <a:r>
              <a:rPr lang="es-ES" altLang="es-ES" sz="1600" b="1" dirty="0">
                <a:solidFill>
                  <a:srgbClr val="0000FF"/>
                </a:solidFill>
              </a:rPr>
              <a:t>a </a:t>
            </a:r>
            <a:r>
              <a:rPr lang="es-ES" altLang="es-ES" sz="1600" b="1" dirty="0"/>
              <a:t>  </a:t>
            </a:r>
            <a:r>
              <a:rPr lang="es-ES" altLang="es-ES" sz="1600" b="1" dirty="0">
                <a:solidFill>
                  <a:srgbClr val="0000FF"/>
                </a:solidFill>
              </a:rPr>
              <a:t>la diversidad de territorios , de intervenciones y de coyunturas </a:t>
            </a:r>
            <a:r>
              <a:rPr lang="es-ES" altLang="es-ES" sz="1600" b="1" dirty="0" smtClean="0">
                <a:solidFill>
                  <a:srgbClr val="0000FF"/>
                </a:solidFill>
              </a:rPr>
              <a:t>. </a:t>
            </a:r>
            <a:r>
              <a:rPr lang="es-ES" altLang="es-ES" sz="1600" dirty="0" smtClean="0">
                <a:solidFill>
                  <a:srgbClr val="000000"/>
                </a:solidFill>
              </a:rPr>
              <a:t>Basar las decisiones urbanísticas más en la justificación del cumplimiento de los objetivos del planeamiento que en parámetros rígidos fijados por la normativa. Atender las necesidades de los </a:t>
            </a:r>
            <a:r>
              <a:rPr lang="es-ES" altLang="es-ES" sz="1600" dirty="0" err="1" smtClean="0">
                <a:solidFill>
                  <a:srgbClr val="000000"/>
                </a:solidFill>
              </a:rPr>
              <a:t>micropueblos</a:t>
            </a:r>
            <a:r>
              <a:rPr lang="es-ES" altLang="es-ES" sz="1600" dirty="0" smtClean="0">
                <a:solidFill>
                  <a:srgbClr val="000000"/>
                </a:solidFill>
              </a:rPr>
              <a:t>.  </a:t>
            </a:r>
            <a:endParaRPr lang="es-ES" altLang="es-ES" sz="1600" b="1" dirty="0" smtClean="0">
              <a:solidFill>
                <a:srgbClr val="0000FF"/>
              </a:solidFill>
            </a:endParaRPr>
          </a:p>
          <a:p>
            <a:pPr algn="just">
              <a:buAutoNum type="arabicPeriod" startAt="4"/>
            </a:pPr>
            <a:endParaRPr lang="es-ES" altLang="es-ES" sz="1600" b="1" dirty="0" smtClean="0">
              <a:solidFill>
                <a:srgbClr val="0000FF"/>
              </a:solidFill>
            </a:endParaRPr>
          </a:p>
          <a:p>
            <a:pPr algn="just">
              <a:buAutoNum type="arabicPeriod" startAt="4"/>
            </a:pPr>
            <a:r>
              <a:rPr lang="es-ES" altLang="es-ES" sz="1600" b="1" dirty="0" smtClean="0">
                <a:solidFill>
                  <a:srgbClr val="0000FF"/>
                </a:solidFill>
              </a:rPr>
              <a:t>Reformular </a:t>
            </a:r>
            <a:r>
              <a:rPr lang="es-ES" altLang="es-ES" sz="1600" b="1" dirty="0">
                <a:solidFill>
                  <a:srgbClr val="0000FF"/>
                </a:solidFill>
              </a:rPr>
              <a:t>los instrumentos de planeamiento  </a:t>
            </a:r>
            <a:r>
              <a:rPr lang="es-ES" altLang="es-ES" sz="1600" b="1" dirty="0"/>
              <a:t>general de los municipios</a:t>
            </a:r>
            <a:r>
              <a:rPr lang="es-ES" altLang="es-ES" sz="1600" b="1" dirty="0" smtClean="0"/>
              <a:t>. </a:t>
            </a:r>
            <a:r>
              <a:rPr lang="es-ES" altLang="es-ES" sz="1600" dirty="0" smtClean="0"/>
              <a:t>Hay que transformarlos en un documento más estratégico y que se pueda tramitar en un plazo de entre dos y tres años. </a:t>
            </a:r>
            <a:endParaRPr lang="es-ES" altLang="es-ES" sz="1600" b="1" dirty="0"/>
          </a:p>
          <a:p>
            <a:pPr marL="0" indent="0" algn="just">
              <a:buNone/>
            </a:pPr>
            <a:endParaRPr lang="es-ES" alt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565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4349080"/>
          </a:xfrm>
        </p:spPr>
        <p:txBody>
          <a:bodyPr/>
          <a:lstStyle/>
          <a:p>
            <a:pPr marL="0" indent="0" algn="just">
              <a:buNone/>
            </a:pPr>
            <a:r>
              <a:rPr lang="es-ES" altLang="es-ES" sz="1600" b="1" dirty="0" smtClean="0">
                <a:solidFill>
                  <a:srgbClr val="0000FF"/>
                </a:solidFill>
              </a:rPr>
              <a:t>PRINCIPIOS RECTORES </a:t>
            </a:r>
            <a:r>
              <a:rPr lang="es-ES" altLang="es-ES" sz="1600" b="1" dirty="0" smtClean="0"/>
              <a:t>DE LA NUEVA LEY:</a:t>
            </a:r>
          </a:p>
          <a:p>
            <a:pPr marL="0" indent="0" algn="just">
              <a:buNone/>
            </a:pPr>
            <a:endParaRPr lang="es-ES" altLang="es-ES" sz="1600" b="1" dirty="0"/>
          </a:p>
          <a:p>
            <a:pPr algn="just">
              <a:buAutoNum type="arabicPeriod" startAt="7"/>
            </a:pPr>
            <a:r>
              <a:rPr lang="es-ES" altLang="es-ES" sz="1600" b="1" dirty="0" smtClean="0"/>
              <a:t>Configurar </a:t>
            </a:r>
            <a:r>
              <a:rPr lang="es-ES" altLang="es-ES" sz="1600" b="1" dirty="0"/>
              <a:t>un </a:t>
            </a:r>
            <a:r>
              <a:rPr lang="es-ES" altLang="es-ES" sz="1600" b="1" dirty="0">
                <a:solidFill>
                  <a:srgbClr val="0000FF"/>
                </a:solidFill>
              </a:rPr>
              <a:t>nuevo planeamiento </a:t>
            </a:r>
            <a:r>
              <a:rPr lang="es-ES" altLang="es-ES" sz="1600" b="1" dirty="0" smtClean="0">
                <a:solidFill>
                  <a:srgbClr val="0000FF"/>
                </a:solidFill>
              </a:rPr>
              <a:t>operativo</a:t>
            </a:r>
            <a:r>
              <a:rPr lang="es-ES" altLang="es-ES" sz="1600" b="1" dirty="0" smtClean="0"/>
              <a:t>:</a:t>
            </a:r>
            <a:r>
              <a:rPr lang="es-ES" altLang="es-ES" sz="1600" dirty="0" smtClean="0"/>
              <a:t> más rápido de tramitar y más  flexible para adaptarse a las necesidades cambiantes y evitar las continuas modificaciones puntuales de planeamiento  general.</a:t>
            </a:r>
          </a:p>
          <a:p>
            <a:pPr algn="just">
              <a:buAutoNum type="arabicPeriod" startAt="7"/>
            </a:pPr>
            <a:r>
              <a:rPr lang="es-ES" altLang="es-ES" sz="1600" b="1" dirty="0" smtClean="0"/>
              <a:t>Planificar </a:t>
            </a:r>
            <a:r>
              <a:rPr lang="es-ES" altLang="es-ES" sz="1600" b="1" dirty="0" err="1"/>
              <a:t>los</a:t>
            </a:r>
            <a:r>
              <a:rPr lang="es-ES" altLang="es-ES" sz="1600" b="1" dirty="0"/>
              <a:t> </a:t>
            </a:r>
            <a:r>
              <a:rPr lang="es-ES" altLang="es-ES" sz="1600" b="1" dirty="0" err="1">
                <a:solidFill>
                  <a:srgbClr val="0000FF"/>
                </a:solidFill>
              </a:rPr>
              <a:t>espacios</a:t>
            </a:r>
            <a:r>
              <a:rPr lang="es-ES" altLang="es-ES" sz="1600" b="1" dirty="0">
                <a:solidFill>
                  <a:srgbClr val="0000FF"/>
                </a:solidFill>
              </a:rPr>
              <a:t> </a:t>
            </a:r>
            <a:r>
              <a:rPr lang="es-ES" altLang="es-ES" sz="1600" b="1" dirty="0" err="1">
                <a:solidFill>
                  <a:srgbClr val="0000FF"/>
                </a:solidFill>
              </a:rPr>
              <a:t>abiertos</a:t>
            </a:r>
            <a:r>
              <a:rPr lang="es-ES" altLang="es-ES" sz="1600" b="1" dirty="0">
                <a:solidFill>
                  <a:srgbClr val="0000FF"/>
                </a:solidFill>
              </a:rPr>
              <a:t> </a:t>
            </a:r>
            <a:r>
              <a:rPr lang="es-ES" altLang="es-ES" sz="1600" b="1" dirty="0" err="1" smtClean="0">
                <a:solidFill>
                  <a:srgbClr val="0000FF"/>
                </a:solidFill>
              </a:rPr>
              <a:t>estratégicamente</a:t>
            </a:r>
            <a:r>
              <a:rPr lang="es-ES" altLang="es-ES" sz="1600" b="1" dirty="0" smtClean="0"/>
              <a:t>:</a:t>
            </a:r>
            <a:r>
              <a:rPr lang="es-ES" altLang="es-ES" sz="1600" dirty="0" smtClean="0"/>
              <a:t> la regulación  tiene que ser supramunicipal, por </a:t>
            </a:r>
            <a:r>
              <a:rPr lang="es-ES" altLang="es-ES" sz="1600" dirty="0" err="1" smtClean="0"/>
              <a:t>unidades</a:t>
            </a:r>
            <a:r>
              <a:rPr lang="es-ES" altLang="es-ES" sz="1600" dirty="0" smtClean="0"/>
              <a:t> de paisaje . </a:t>
            </a:r>
            <a:r>
              <a:rPr lang="es-ES" altLang="es-ES" sz="1600" dirty="0" err="1" smtClean="0"/>
              <a:t>Se tienen que</a:t>
            </a:r>
            <a:r>
              <a:rPr lang="es-ES" altLang="es-ES" sz="1600" dirty="0" smtClean="0"/>
              <a:t> definir </a:t>
            </a:r>
            <a:r>
              <a:rPr lang="es-ES" altLang="es-ES" sz="1600" dirty="0" err="1" smtClean="0"/>
              <a:t>los</a:t>
            </a:r>
            <a:r>
              <a:rPr lang="es-ES" altLang="es-ES" sz="1600" dirty="0" smtClean="0"/>
              <a:t> </a:t>
            </a:r>
            <a:r>
              <a:rPr lang="es-ES" altLang="es-ES" sz="1600" dirty="0" err="1" smtClean="0"/>
              <a:t>objetivos</a:t>
            </a:r>
            <a:r>
              <a:rPr lang="es-ES" altLang="es-ES" sz="1600" dirty="0" smtClean="0"/>
              <a:t>, </a:t>
            </a:r>
            <a:r>
              <a:rPr lang="es-ES" altLang="es-ES" sz="1600" dirty="0" err="1" smtClean="0"/>
              <a:t>prioridades</a:t>
            </a:r>
            <a:r>
              <a:rPr lang="es-ES" altLang="es-ES" sz="1600" dirty="0" smtClean="0"/>
              <a:t> y funciones  </a:t>
            </a:r>
            <a:r>
              <a:rPr lang="es-ES" altLang="es-ES" sz="1600" dirty="0" err="1" smtClean="0"/>
              <a:t>de los</a:t>
            </a:r>
            <a:r>
              <a:rPr lang="es-ES" altLang="es-ES" sz="1600" dirty="0" smtClean="0"/>
              <a:t> </a:t>
            </a:r>
            <a:r>
              <a:rPr lang="es-ES" altLang="es-ES" sz="1600" dirty="0" err="1" smtClean="0"/>
              <a:t>espacios</a:t>
            </a:r>
            <a:r>
              <a:rPr lang="es-ES" altLang="es-ES" sz="1600" dirty="0" smtClean="0"/>
              <a:t> </a:t>
            </a:r>
            <a:r>
              <a:rPr lang="es-ES" altLang="es-ES" sz="1600" dirty="0" err="1" smtClean="0"/>
              <a:t>abiertos</a:t>
            </a:r>
            <a:r>
              <a:rPr lang="es-ES" altLang="es-ES" sz="1600" dirty="0" smtClean="0"/>
              <a:t> para </a:t>
            </a:r>
            <a:r>
              <a:rPr lang="es-ES" altLang="es-ES" sz="1600" dirty="0" err="1" smtClean="0"/>
              <a:t>proyectar</a:t>
            </a:r>
            <a:r>
              <a:rPr lang="es-ES" altLang="es-ES" sz="1600" dirty="0" smtClean="0"/>
              <a:t> </a:t>
            </a:r>
            <a:r>
              <a:rPr lang="es-ES" altLang="es-ES" sz="1600" dirty="0" err="1" smtClean="0"/>
              <a:t>bien</a:t>
            </a:r>
            <a:r>
              <a:rPr lang="es-ES" altLang="es-ES" sz="1600" dirty="0" smtClean="0"/>
              <a:t> </a:t>
            </a:r>
            <a:r>
              <a:rPr lang="es-ES" altLang="es-ES" sz="1600" dirty="0" err="1" smtClean="0"/>
              <a:t>este</a:t>
            </a:r>
            <a:r>
              <a:rPr lang="es-ES" altLang="es-ES" sz="1600" dirty="0" smtClean="0"/>
              <a:t> sistema territorial.</a:t>
            </a:r>
            <a:endParaRPr lang="es-ES" altLang="es-ES" sz="1600" b="1" dirty="0" smtClean="0"/>
          </a:p>
          <a:p>
            <a:pPr algn="just">
              <a:buAutoNum type="arabicPeriod" startAt="7"/>
            </a:pPr>
            <a:endParaRPr lang="es-ES" altLang="es-ES" sz="1600" b="1" dirty="0" smtClean="0"/>
          </a:p>
          <a:p>
            <a:pPr algn="just">
              <a:buAutoNum type="arabicPeriod" startAt="7"/>
            </a:pPr>
            <a:r>
              <a:rPr lang="es-ES" altLang="es-ES" sz="1600" b="1" dirty="0" smtClean="0"/>
              <a:t>Incentivar </a:t>
            </a:r>
            <a:r>
              <a:rPr lang="es-ES" altLang="es-ES" sz="1600" b="1" dirty="0"/>
              <a:t>el </a:t>
            </a:r>
            <a:r>
              <a:rPr lang="es-ES" altLang="es-ES" sz="1600" b="1" dirty="0" err="1">
                <a:solidFill>
                  <a:srgbClr val="0000FF"/>
                </a:solidFill>
              </a:rPr>
              <a:t>reciclaje</a:t>
            </a:r>
            <a:r>
              <a:rPr lang="es-ES" altLang="es-ES" sz="1600" b="1" dirty="0">
                <a:solidFill>
                  <a:srgbClr val="0000FF"/>
                </a:solidFill>
              </a:rPr>
              <a:t> y mejora  del </a:t>
            </a:r>
            <a:r>
              <a:rPr lang="es-ES" altLang="es-ES" sz="1600" b="1" dirty="0" err="1">
                <a:solidFill>
                  <a:srgbClr val="0000FF"/>
                </a:solidFill>
              </a:rPr>
              <a:t>parque</a:t>
            </a:r>
            <a:r>
              <a:rPr lang="es-ES" altLang="es-ES" sz="1600" b="1" dirty="0">
                <a:solidFill>
                  <a:srgbClr val="0000FF"/>
                </a:solidFill>
              </a:rPr>
              <a:t> </a:t>
            </a:r>
            <a:r>
              <a:rPr lang="es-ES" altLang="es-ES" sz="1600" b="1" dirty="0" err="1">
                <a:solidFill>
                  <a:srgbClr val="0000FF"/>
                </a:solidFill>
              </a:rPr>
              <a:t>edificado</a:t>
            </a:r>
            <a:r>
              <a:rPr lang="es-ES" altLang="es-ES" sz="1600" b="1" dirty="0">
                <a:solidFill>
                  <a:srgbClr val="0000FF"/>
                </a:solidFill>
              </a:rPr>
              <a:t> en </a:t>
            </a:r>
            <a:r>
              <a:rPr lang="es-ES" altLang="es-ES" sz="1600" b="1" dirty="0" err="1">
                <a:solidFill>
                  <a:srgbClr val="0000FF"/>
                </a:solidFill>
              </a:rPr>
              <a:t>los</a:t>
            </a:r>
            <a:r>
              <a:rPr lang="es-ES" altLang="es-ES" sz="1600" b="1" dirty="0">
                <a:solidFill>
                  <a:srgbClr val="0000FF"/>
                </a:solidFill>
              </a:rPr>
              <a:t> </a:t>
            </a:r>
            <a:r>
              <a:rPr lang="es-ES" altLang="es-ES" sz="1600" b="1" dirty="0" err="1">
                <a:solidFill>
                  <a:srgbClr val="0000FF"/>
                </a:solidFill>
              </a:rPr>
              <a:t>espacios</a:t>
            </a:r>
            <a:r>
              <a:rPr lang="es-ES" altLang="es-ES" sz="1600" b="1" dirty="0">
                <a:solidFill>
                  <a:srgbClr val="0000FF"/>
                </a:solidFill>
              </a:rPr>
              <a:t> </a:t>
            </a:r>
            <a:r>
              <a:rPr lang="es-ES" altLang="es-ES" sz="1600" b="1" dirty="0" err="1" smtClean="0">
                <a:solidFill>
                  <a:srgbClr val="0000FF"/>
                </a:solidFill>
              </a:rPr>
              <a:t>abiertos</a:t>
            </a:r>
            <a:r>
              <a:rPr lang="es-ES" altLang="es-ES" sz="1600" b="1" dirty="0" smtClean="0"/>
              <a:t>. </a:t>
            </a:r>
            <a:r>
              <a:rPr lang="es-ES" altLang="es-ES" sz="1600" dirty="0" smtClean="0"/>
              <a:t>Hay que ser </a:t>
            </a:r>
            <a:r>
              <a:rPr lang="es-ES" altLang="es-ES" sz="1600" dirty="0" err="1" smtClean="0"/>
              <a:t>más</a:t>
            </a:r>
            <a:r>
              <a:rPr lang="es-ES" altLang="es-ES" sz="1600" dirty="0" smtClean="0"/>
              <a:t> </a:t>
            </a:r>
            <a:r>
              <a:rPr lang="es-ES" altLang="es-ES" sz="1600" dirty="0" err="1" smtClean="0"/>
              <a:t>restrictivo</a:t>
            </a:r>
            <a:r>
              <a:rPr lang="es-ES" altLang="es-ES" sz="1600" dirty="0" smtClean="0"/>
              <a:t> </a:t>
            </a:r>
            <a:r>
              <a:rPr lang="es-ES" altLang="es-ES" sz="1600" dirty="0" err="1" smtClean="0"/>
              <a:t>con</a:t>
            </a:r>
            <a:r>
              <a:rPr lang="es-ES" altLang="es-ES" sz="1600" dirty="0" smtClean="0"/>
              <a:t> las nuevas </a:t>
            </a:r>
            <a:r>
              <a:rPr lang="es-ES" altLang="es-ES" sz="1600" dirty="0" err="1" smtClean="0"/>
              <a:t>construcciones</a:t>
            </a:r>
            <a:r>
              <a:rPr lang="es-ES" altLang="es-ES" sz="1600" dirty="0" smtClean="0"/>
              <a:t> e impulsar el </a:t>
            </a:r>
            <a:r>
              <a:rPr lang="es-ES" altLang="es-ES" sz="1600" dirty="0" err="1" smtClean="0"/>
              <a:t>reciclaje</a:t>
            </a:r>
            <a:r>
              <a:rPr lang="es-ES" altLang="es-ES" sz="1600" dirty="0" smtClean="0"/>
              <a:t> y la mejora  del </a:t>
            </a:r>
            <a:r>
              <a:rPr lang="es-ES" altLang="es-ES" sz="1600" dirty="0" err="1" smtClean="0"/>
              <a:t>parque</a:t>
            </a:r>
            <a:r>
              <a:rPr lang="es-ES" altLang="es-ES" sz="1600" dirty="0" smtClean="0"/>
              <a:t> </a:t>
            </a:r>
            <a:r>
              <a:rPr lang="es-ES" altLang="es-ES" sz="1600" dirty="0" err="1" smtClean="0"/>
              <a:t>existente</a:t>
            </a:r>
            <a:r>
              <a:rPr lang="es-ES" altLang="es-ES" sz="1600" dirty="0" smtClean="0"/>
              <a:t>, </a:t>
            </a:r>
            <a:r>
              <a:rPr lang="es-ES" altLang="es-ES" sz="1600" dirty="0" err="1" smtClean="0"/>
              <a:t>a menudo</a:t>
            </a:r>
            <a:r>
              <a:rPr lang="es-ES" altLang="es-ES" sz="1600" dirty="0" smtClean="0"/>
              <a:t> </a:t>
            </a:r>
            <a:r>
              <a:rPr lang="es-ES" altLang="es-ES" sz="1600" dirty="0" err="1" smtClean="0"/>
              <a:t>infrautilitzat</a:t>
            </a:r>
            <a:r>
              <a:rPr lang="es-ES" altLang="es-ES" sz="1600" dirty="0" smtClean="0"/>
              <a:t>.  </a:t>
            </a:r>
            <a:r>
              <a:rPr lang="es-ES" altLang="es-ES" sz="1600" b="1" dirty="0" smtClean="0"/>
              <a:t> </a:t>
            </a:r>
          </a:p>
          <a:p>
            <a:pPr algn="just">
              <a:buAutoNum type="arabicPeriod" startAt="7"/>
            </a:pPr>
            <a:endParaRPr lang="es-ES" altLang="es-ES" sz="1600" b="1" dirty="0" smtClean="0"/>
          </a:p>
          <a:p>
            <a:pPr algn="just">
              <a:buAutoNum type="arabicPeriod" startAt="7"/>
            </a:pPr>
            <a:r>
              <a:rPr lang="es-ES" altLang="es-ES" sz="1600" b="1" dirty="0" err="1" smtClean="0"/>
              <a:t>Establecer</a:t>
            </a:r>
            <a:r>
              <a:rPr lang="es-ES" altLang="es-ES" sz="1600" b="1" dirty="0" smtClean="0"/>
              <a:t> </a:t>
            </a:r>
            <a:r>
              <a:rPr lang="es-ES" altLang="es-ES" sz="1600" b="1" dirty="0" err="1">
                <a:solidFill>
                  <a:srgbClr val="0000FF"/>
                </a:solidFill>
              </a:rPr>
              <a:t>nuevos</a:t>
            </a:r>
            <a:r>
              <a:rPr lang="es-ES" altLang="es-ES" sz="1600" b="1" dirty="0">
                <a:solidFill>
                  <a:srgbClr val="0000FF"/>
                </a:solidFill>
              </a:rPr>
              <a:t> </a:t>
            </a:r>
            <a:r>
              <a:rPr lang="es-ES" altLang="es-ES" sz="1600" b="1" dirty="0" err="1">
                <a:solidFill>
                  <a:srgbClr val="0000FF"/>
                </a:solidFill>
              </a:rPr>
              <a:t>mecanismos</a:t>
            </a:r>
            <a:r>
              <a:rPr lang="es-ES" altLang="es-ES" sz="1600" b="1" dirty="0">
                <a:solidFill>
                  <a:srgbClr val="0000FF"/>
                </a:solidFill>
              </a:rPr>
              <a:t> para </a:t>
            </a:r>
            <a:r>
              <a:rPr lang="es-ES" altLang="es-ES" sz="1600" b="1" dirty="0" err="1">
                <a:solidFill>
                  <a:srgbClr val="0000FF"/>
                </a:solidFill>
              </a:rPr>
              <a:t>reconducir</a:t>
            </a:r>
            <a:r>
              <a:rPr lang="es-ES" altLang="es-ES" sz="1600" b="1" dirty="0">
                <a:solidFill>
                  <a:srgbClr val="0000FF"/>
                </a:solidFill>
              </a:rPr>
              <a:t> </a:t>
            </a:r>
            <a:r>
              <a:rPr lang="es-ES" altLang="es-ES" sz="1600" b="1" dirty="0"/>
              <a:t>la situación  de las </a:t>
            </a:r>
            <a:r>
              <a:rPr lang="es-ES" altLang="es-ES" sz="1600" b="1" dirty="0" err="1">
                <a:solidFill>
                  <a:srgbClr val="0000FF"/>
                </a:solidFill>
              </a:rPr>
              <a:t>urbanizaciones</a:t>
            </a:r>
            <a:r>
              <a:rPr lang="es-ES" altLang="es-ES" sz="1600" b="1" dirty="0">
                <a:solidFill>
                  <a:srgbClr val="0000FF"/>
                </a:solidFill>
              </a:rPr>
              <a:t> </a:t>
            </a:r>
            <a:r>
              <a:rPr lang="es-ES" altLang="es-ES" sz="1600" b="1" dirty="0" err="1">
                <a:solidFill>
                  <a:srgbClr val="0000FF"/>
                </a:solidFill>
              </a:rPr>
              <a:t>con</a:t>
            </a:r>
            <a:r>
              <a:rPr lang="es-ES" altLang="es-ES" sz="1600" b="1" dirty="0">
                <a:solidFill>
                  <a:srgbClr val="0000FF"/>
                </a:solidFill>
              </a:rPr>
              <a:t> </a:t>
            </a:r>
            <a:r>
              <a:rPr lang="es-ES" altLang="es-ES" sz="1600" b="1" dirty="0" err="1">
                <a:solidFill>
                  <a:srgbClr val="0000FF"/>
                </a:solidFill>
              </a:rPr>
              <a:t>déficits</a:t>
            </a:r>
            <a:r>
              <a:rPr lang="es-ES" altLang="es-ES" sz="1600" b="1" dirty="0">
                <a:solidFill>
                  <a:srgbClr val="0000FF"/>
                </a:solidFill>
              </a:rPr>
              <a:t>.</a:t>
            </a:r>
          </a:p>
          <a:p>
            <a:pPr marL="0" indent="0" algn="just">
              <a:buNone/>
            </a:pPr>
            <a:endParaRPr lang="es-ES" alt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2284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11560" y="1340768"/>
            <a:ext cx="8075240" cy="4565104"/>
          </a:xfrm>
        </p:spPr>
        <p:txBody>
          <a:bodyPr/>
          <a:lstStyle/>
          <a:p>
            <a:pPr marL="0" indent="0" algn="just">
              <a:buNone/>
            </a:pPr>
            <a:endParaRPr lang="es-ES" altLang="es-ES" sz="1600" dirty="0" smtClean="0"/>
          </a:p>
          <a:p>
            <a:pPr marL="0" indent="0" algn="just">
              <a:buNone/>
            </a:pPr>
            <a:r>
              <a:rPr lang="es-ES" altLang="es-ES" sz="1600" b="1" dirty="0" smtClean="0"/>
              <a:t>También se prevé la creación de:</a:t>
            </a:r>
          </a:p>
          <a:p>
            <a:pPr marL="0" indent="0" algn="just">
              <a:buNone/>
            </a:pPr>
            <a:endParaRPr lang="es-ES" altLang="es-ES" sz="1600" dirty="0"/>
          </a:p>
          <a:p>
            <a:pPr algn="just"/>
            <a:r>
              <a:rPr lang="es-ES" altLang="es-ES" sz="1600" dirty="0" smtClean="0"/>
              <a:t>La AGENCIA CATALANA DE PROTECCIÓN DEL LITORAL</a:t>
            </a:r>
          </a:p>
          <a:p>
            <a:pPr algn="just"/>
            <a:r>
              <a:rPr lang="es-ES" altLang="es-ES" sz="1600" dirty="0" smtClean="0"/>
              <a:t>La AGENCIA DE LA LEGALIDAD URBANÍSTICA</a:t>
            </a:r>
            <a:endParaRPr lang="es-ES" altLang="es-ES" sz="1600" dirty="0"/>
          </a:p>
          <a:p>
            <a:pPr marL="0" indent="0" algn="just">
              <a:buNone/>
            </a:pPr>
            <a:endParaRPr lang="es-ES" altLang="es-ES" sz="1600" dirty="0" smtClean="0"/>
          </a:p>
          <a:p>
            <a:pPr marL="0" indent="0" algn="just">
              <a:buNone/>
            </a:pPr>
            <a:r>
              <a:rPr lang="es-ES" altLang="es-ES" sz="1600" dirty="0" smtClean="0"/>
              <a:t>Con personalidad jurídica propia y capacidad de actuación.</a:t>
            </a:r>
          </a:p>
          <a:p>
            <a:pPr marL="0" indent="0" algn="just">
              <a:buNone/>
            </a:pPr>
            <a:endParaRPr lang="es-ES" altLang="es-ES" sz="1600" dirty="0"/>
          </a:p>
          <a:p>
            <a:pPr marL="0" indent="0" algn="just">
              <a:buNone/>
            </a:pPr>
            <a:r>
              <a:rPr lang="es-ES" altLang="es-ES" sz="1600" b="1" dirty="0" smtClean="0"/>
              <a:t>Proceso de participación:</a:t>
            </a:r>
          </a:p>
          <a:p>
            <a:pPr marL="0" indent="0" algn="just">
              <a:buNone/>
            </a:pPr>
            <a:r>
              <a:rPr lang="es-ES" altLang="es-ES" sz="1600" dirty="0" smtClean="0"/>
              <a:t>Con anterioridad a la tramitación de la norma se llevó a cabo un proceso de participación, en varias partes del territorio, para recoger las necesidades</a:t>
            </a:r>
            <a:r>
              <a:rPr lang="es-ES" altLang="es-ES" sz="1600" dirty="0"/>
              <a:t> </a:t>
            </a:r>
            <a:r>
              <a:rPr lang="es-ES" altLang="es-ES" sz="1600" dirty="0" smtClean="0"/>
              <a:t>de los varios actores involucrados, entre estos los entes locales, profesionales del urbanismo, actores económicos y entidades  interesadas en la ordenación del territorio. </a:t>
            </a:r>
          </a:p>
          <a:p>
            <a:pPr marL="0" indent="0" algn="just">
              <a:buNone/>
            </a:pPr>
            <a:r>
              <a:rPr lang="es-ES" altLang="es-ES" sz="1600" dirty="0" smtClean="0"/>
              <a:t>Dicho proceso se estructuró en seis sesiones temáticas por el territorio catalán, donde se formularon propuestas, las cuales  han podido enriquecer, en algunos casos, el texto de la norma. </a:t>
            </a:r>
          </a:p>
        </p:txBody>
      </p:sp>
      <p:sp>
        <p:nvSpPr>
          <p:cNvPr id="5"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254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0" indent="0" algn="just">
              <a:buNone/>
            </a:pPr>
            <a:endParaRPr lang="es-ES" altLang="es-ES" sz="2000" dirty="0"/>
          </a:p>
          <a:p>
            <a:pPr marL="0" indent="0" algn="just">
              <a:buNone/>
            </a:pPr>
            <a:r>
              <a:rPr lang="es-ES" altLang="es-ES" sz="2000" dirty="0" smtClean="0"/>
              <a:t>LEY DE TERRITORIO Y TRANSPARENCIA:</a:t>
            </a:r>
          </a:p>
          <a:p>
            <a:pPr marL="0" indent="0" algn="just">
              <a:buNone/>
            </a:pPr>
            <a:endParaRPr lang="es-ES" altLang="es-ES" sz="2000" dirty="0" smtClean="0"/>
          </a:p>
          <a:p>
            <a:pPr marL="0" indent="0" algn="just">
              <a:buNone/>
            </a:pPr>
            <a:r>
              <a:rPr lang="es-ES" altLang="es-ES" sz="2000" dirty="0" smtClean="0"/>
              <a:t>La Memoria  </a:t>
            </a:r>
            <a:r>
              <a:rPr lang="es-ES" altLang="es-ES" sz="2000" dirty="0"/>
              <a:t>preliminar del </a:t>
            </a:r>
            <a:r>
              <a:rPr lang="es-ES" altLang="es-ES" sz="2000" dirty="0" err="1" smtClean="0"/>
              <a:t>anteproyecto</a:t>
            </a:r>
            <a:r>
              <a:rPr lang="es-ES" altLang="es-ES" sz="2000" dirty="0" smtClean="0"/>
              <a:t> contempla que se </a:t>
            </a:r>
            <a:r>
              <a:rPr lang="es-ES" altLang="es-ES" sz="2000" dirty="0" err="1" smtClean="0"/>
              <a:t>pretende</a:t>
            </a:r>
            <a:r>
              <a:rPr lang="es-ES" altLang="es-ES" sz="2000" dirty="0" smtClean="0"/>
              <a:t>:</a:t>
            </a:r>
            <a:endParaRPr lang="es-ES" altLang="es-ES" sz="2000" dirty="0"/>
          </a:p>
          <a:p>
            <a:pPr marL="0" indent="0" algn="just">
              <a:buNone/>
            </a:pPr>
            <a:endParaRPr lang="es-ES" altLang="es-ES" sz="2000" dirty="0" smtClean="0"/>
          </a:p>
          <a:p>
            <a:pPr marL="0" indent="0" algn="just">
              <a:buNone/>
            </a:pPr>
            <a:r>
              <a:rPr lang="es-ES" altLang="es-ES" sz="2000" i="1" dirty="0" smtClean="0">
                <a:solidFill>
                  <a:srgbClr val="FF0000"/>
                </a:solidFill>
              </a:rPr>
              <a:t>ADECUAR EL MARCO LEGAL A LOS NUEVOS PRINCIPIOS DERIVADOS DE LA LEGISLACIÓN DE TRANSPARENCIA, GARANTIZANDO NO SÓLO LOS PRINCIPIOS DE PUBLICIDAD Y TRANSPARENCIA, SINO TAMBIÉN EL DE GOBIERNO ABIERTO Y BUEN GOBIERNO Y GOBERNABILIAD</a:t>
            </a:r>
            <a:r>
              <a:rPr lang="es-ES" altLang="es-ES" sz="2000" i="1" dirty="0" smtClean="0"/>
              <a:t>, SIN PERJUICIO DE REFORZAR LA CAPACIDAD DE LOS PODERES PÚBLICOS PARA GESTIONAR LOS PROCESOS URBANÍSTICOS.</a:t>
            </a:r>
          </a:p>
          <a:p>
            <a:pPr marL="0" indent="0" algn="just">
              <a:buNone/>
            </a:pPr>
            <a:r>
              <a:rPr lang="es-ES" altLang="es-ES" sz="2000" dirty="0" smtClean="0"/>
              <a:t> </a:t>
            </a:r>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Nueva ley de territorio catalana</a:t>
            </a:r>
            <a:endParaRPr lang="es-ES" sz="3600" dirty="0" smtClean="0">
              <a:ea typeface="+mj-ea"/>
            </a:endParaRPr>
          </a:p>
        </p:txBody>
      </p:sp>
      <p:pic>
        <p:nvPicPr>
          <p:cNvPr id="4"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2872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141" y="188640"/>
            <a:ext cx="5976664" cy="5572836"/>
          </a:xfrm>
          <a:prstGeom prst="rect">
            <a:avLst/>
          </a:prstGeom>
        </p:spPr>
      </p:pic>
    </p:spTree>
    <p:extLst>
      <p:ext uri="{BB962C8B-B14F-4D97-AF65-F5344CB8AC3E}">
        <p14:creationId xmlns:p14="http://schemas.microsoft.com/office/powerpoint/2010/main" val="373440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200" dirty="0" smtClean="0">
                <a:ea typeface="+mj-ea"/>
              </a:rPr>
              <a:t>¿Por qué este curso?</a:t>
            </a:r>
          </a:p>
        </p:txBody>
      </p:sp>
      <p:sp>
        <p:nvSpPr>
          <p:cNvPr id="3075" name="Rectangle 3"/>
          <p:cNvSpPr>
            <a:spLocks noGrp="1" noChangeArrowheads="1"/>
          </p:cNvSpPr>
          <p:nvPr>
            <p:ph type="body" idx="1"/>
          </p:nvPr>
        </p:nvSpPr>
        <p:spPr/>
        <p:txBody>
          <a:bodyPr/>
          <a:lstStyle/>
          <a:p>
            <a:pPr marL="0" indent="0" algn="just">
              <a:buNone/>
            </a:pPr>
            <a:r>
              <a:rPr lang="es-ES" sz="1600" i="1" dirty="0"/>
              <a:t>En los últimos años, a pesar de que no se han aprobado nuevas leyes en materia territorial, sí se han producido una serie </a:t>
            </a:r>
            <a:r>
              <a:rPr lang="es-ES" sz="1600" i="1" dirty="0" smtClean="0"/>
              <a:t>de modificaciones </a:t>
            </a:r>
            <a:r>
              <a:rPr lang="es-ES" sz="1600" i="1" dirty="0" smtClean="0">
                <a:solidFill>
                  <a:srgbClr val="008000"/>
                </a:solidFill>
              </a:rPr>
              <a:t> </a:t>
            </a:r>
            <a:r>
              <a:rPr lang="es-ES" sz="1600" i="1" dirty="0"/>
              <a:t>en varias normativas que afectan aspectos ambientales de la gestión del territorio, algunas de  </a:t>
            </a:r>
            <a:r>
              <a:rPr lang="es-ES" sz="1600" i="1" dirty="0" smtClean="0"/>
              <a:t> las cuales </a:t>
            </a:r>
            <a:r>
              <a:rPr lang="es-ES" sz="1600" i="1" dirty="0"/>
              <a:t>han sido rodeadas de una  cierta polémica</a:t>
            </a:r>
            <a:r>
              <a:rPr lang="es-ES" sz="1600" i="1" dirty="0" smtClean="0"/>
              <a:t>.</a:t>
            </a:r>
          </a:p>
          <a:p>
            <a:pPr marL="0" indent="0" algn="just">
              <a:buNone/>
            </a:pPr>
            <a:endParaRPr lang="es-ES" sz="1600" i="1" dirty="0" smtClean="0"/>
          </a:p>
          <a:p>
            <a:pPr marL="0" indent="0" algn="just">
              <a:buNone/>
            </a:pPr>
            <a:r>
              <a:rPr lang="es-ES" sz="1600" i="1" dirty="0" smtClean="0"/>
              <a:t>Con </a:t>
            </a:r>
            <a:r>
              <a:rPr lang="es-ES" sz="1600" i="1" dirty="0"/>
              <a:t>las 4 sesiones de este curso pretendemos, de manera </a:t>
            </a:r>
            <a:r>
              <a:rPr lang="es-ES" sz="1600" i="1" dirty="0" smtClean="0"/>
              <a:t>comprensible </a:t>
            </a:r>
            <a:r>
              <a:rPr lang="es-ES" sz="1600" i="1" dirty="0"/>
              <a:t>y práctica , hacer  un repaso del estado de la </a:t>
            </a:r>
            <a:r>
              <a:rPr lang="es-ES" sz="1600" i="1" dirty="0" smtClean="0"/>
              <a:t>cuestión en </a:t>
            </a:r>
            <a:r>
              <a:rPr lang="es-ES" sz="1600" i="1" dirty="0"/>
              <a:t>normativa territorial, destacando aquellas modificaciones que más pueden afectar el día a </a:t>
            </a:r>
            <a:r>
              <a:rPr lang="es-ES" sz="1600" i="1" dirty="0" smtClean="0"/>
              <a:t>día </a:t>
            </a:r>
            <a:r>
              <a:rPr lang="es-ES" sz="1600" i="1" dirty="0"/>
              <a:t>de los profesionales </a:t>
            </a:r>
            <a:r>
              <a:rPr lang="es-ES" sz="1600" i="1" dirty="0" smtClean="0"/>
              <a:t>del medio ambiente </a:t>
            </a:r>
            <a:r>
              <a:rPr lang="es-ES" sz="1600" i="1" dirty="0"/>
              <a:t> y del derecho ambiental</a:t>
            </a:r>
            <a:r>
              <a:rPr lang="es-ES" sz="1600" i="1" dirty="0" smtClean="0"/>
              <a:t>.</a:t>
            </a:r>
          </a:p>
          <a:p>
            <a:pPr marL="0" indent="0" algn="just">
              <a:buNone/>
            </a:pPr>
            <a:endParaRPr lang="es-ES" sz="1600" i="1" dirty="0"/>
          </a:p>
          <a:p>
            <a:pPr marL="0" indent="0" algn="just">
              <a:buNone/>
            </a:pPr>
            <a:r>
              <a:rPr lang="es-ES" sz="1600" i="1" dirty="0"/>
              <a:t>Queremos hacer énfasis en </a:t>
            </a:r>
            <a:r>
              <a:rPr lang="es-ES" sz="1600" i="1" dirty="0">
                <a:solidFill>
                  <a:srgbClr val="008000"/>
                </a:solidFill>
              </a:rPr>
              <a:t>las novedades y puntos  clave </a:t>
            </a:r>
            <a:r>
              <a:rPr lang="es-ES" sz="1600" i="1" dirty="0"/>
              <a:t>de las diferentes actualizaciones normativas, en  cómo aplicarles</a:t>
            </a:r>
            <a:r>
              <a:rPr lang="es-ES" sz="1600" i="1" dirty="0" smtClean="0"/>
              <a:t>, y conocer</a:t>
            </a:r>
            <a:r>
              <a:rPr lang="es-ES" sz="1600" i="1" dirty="0"/>
              <a:t> </a:t>
            </a:r>
            <a:r>
              <a:rPr lang="es-ES" sz="1600" i="1" dirty="0" smtClean="0"/>
              <a:t> </a:t>
            </a:r>
            <a:r>
              <a:rPr lang="es-ES" sz="1600" i="1" dirty="0"/>
              <a:t>los efectos de esta legislación no sólo al </a:t>
            </a:r>
            <a:r>
              <a:rPr lang="es-ES" sz="1600" i="1" dirty="0">
                <a:solidFill>
                  <a:srgbClr val="008000"/>
                </a:solidFill>
              </a:rPr>
              <a:t>territorio </a:t>
            </a:r>
            <a:r>
              <a:rPr lang="es-ES" sz="1600" i="1" dirty="0"/>
              <a:t>(cómo afecta a la gestión o protección  del lugar) si </a:t>
            </a:r>
            <a:r>
              <a:rPr lang="es-ES" sz="1600" i="1" dirty="0" smtClean="0"/>
              <a:t>no al </a:t>
            </a:r>
            <a:r>
              <a:rPr lang="es-ES" sz="1600" i="1" dirty="0" smtClean="0">
                <a:solidFill>
                  <a:srgbClr val="008000"/>
                </a:solidFill>
              </a:rPr>
              <a:t>ejercicio </a:t>
            </a:r>
            <a:r>
              <a:rPr lang="es-ES" sz="1600" i="1" dirty="0">
                <a:solidFill>
                  <a:srgbClr val="008000"/>
                </a:solidFill>
              </a:rPr>
              <a:t>profesional</a:t>
            </a:r>
            <a:r>
              <a:rPr lang="es-ES" sz="1600" i="1" dirty="0"/>
              <a:t>. También se dedicará un módulo a normativa </a:t>
            </a:r>
            <a:r>
              <a:rPr lang="es-ES" sz="1600" i="1" dirty="0">
                <a:solidFill>
                  <a:srgbClr val="008000"/>
                </a:solidFill>
              </a:rPr>
              <a:t>en elaboración </a:t>
            </a:r>
            <a:r>
              <a:rPr lang="es-ES" sz="1600" i="1" dirty="0"/>
              <a:t>con implicaciones a la </a:t>
            </a:r>
            <a:r>
              <a:rPr lang="es-ES" sz="1600" i="1" dirty="0" smtClean="0"/>
              <a:t>gestión</a:t>
            </a:r>
            <a:r>
              <a:rPr lang="es-ES" sz="1600" i="1" dirty="0"/>
              <a:t> </a:t>
            </a:r>
            <a:r>
              <a:rPr lang="es-ES" sz="1600" i="1" dirty="0" smtClean="0"/>
              <a:t>del </a:t>
            </a:r>
            <a:r>
              <a:rPr lang="es-ES" sz="1600" i="1" dirty="0"/>
              <a:t>territorio, durante el cual  se apuntarán y debatirán  las tendencias </a:t>
            </a:r>
            <a:r>
              <a:rPr lang="es-ES" sz="1600" i="1" dirty="0" smtClean="0"/>
              <a:t>previstas.</a:t>
            </a:r>
            <a:endParaRPr lang="es-ES" altLang="es-ES" sz="1600" i="1"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3322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600" dirty="0" smtClean="0"/>
              <a:t>Ley de transparencia</a:t>
            </a:r>
            <a:endParaRPr lang="es-ES" sz="3600" dirty="0" smtClean="0">
              <a:ea typeface="+mj-ea"/>
            </a:endParaRPr>
          </a:p>
        </p:txBody>
      </p:sp>
      <p:sp>
        <p:nvSpPr>
          <p:cNvPr id="3" name="Marcador de contenido 2"/>
          <p:cNvSpPr>
            <a:spLocks noGrp="1"/>
          </p:cNvSpPr>
          <p:nvPr>
            <p:ph idx="1"/>
          </p:nvPr>
        </p:nvSpPr>
        <p:spPr>
          <a:xfrm>
            <a:off x="323528" y="1340768"/>
            <a:ext cx="8229600" cy="4464496"/>
          </a:xfrm>
        </p:spPr>
        <p:txBody>
          <a:bodyPr/>
          <a:lstStyle/>
          <a:p>
            <a:pPr marL="0" indent="0">
              <a:buNone/>
            </a:pPr>
            <a:r>
              <a:rPr lang="es-ES" sz="1600" b="1" dirty="0" smtClean="0"/>
              <a:t>Legislación:</a:t>
            </a:r>
          </a:p>
          <a:p>
            <a:pPr marL="0" indent="0">
              <a:buNone/>
            </a:pPr>
            <a:endParaRPr lang="es-ES" sz="1600" b="1" dirty="0" smtClean="0"/>
          </a:p>
          <a:p>
            <a:r>
              <a:rPr lang="es-ES" sz="1600" dirty="0" smtClean="0">
                <a:solidFill>
                  <a:schemeClr val="accent2"/>
                </a:solidFill>
              </a:rPr>
              <a:t>Ley </a:t>
            </a:r>
            <a:r>
              <a:rPr lang="es-ES" sz="1600" dirty="0">
                <a:solidFill>
                  <a:schemeClr val="accent2"/>
                </a:solidFill>
              </a:rPr>
              <a:t>19/2013, de 9 de diciembre, de transparencia, acceso a la información pública y buen gobierno </a:t>
            </a:r>
            <a:endParaRPr lang="es-ES" sz="1600" dirty="0" smtClean="0">
              <a:solidFill>
                <a:schemeClr val="accent2"/>
              </a:solidFill>
            </a:endParaRPr>
          </a:p>
          <a:p>
            <a:r>
              <a:rPr lang="es-ES" sz="1600" dirty="0" smtClean="0">
                <a:solidFill>
                  <a:schemeClr val="accent2"/>
                </a:solidFill>
              </a:rPr>
              <a:t>Ley 19/2014, de 29 de diciembre, de transparencia, acceso a la información pública y buen gobierno </a:t>
            </a:r>
            <a:r>
              <a:rPr lang="es-ES" sz="1600" dirty="0"/>
              <a:t>(DOGC núm. 6780, de 31.12.2014</a:t>
            </a:r>
            <a:r>
              <a:rPr lang="es-ES" sz="1600" dirty="0" smtClean="0"/>
              <a:t>)</a:t>
            </a:r>
          </a:p>
          <a:p>
            <a:r>
              <a:rPr lang="es-ES" sz="1600" dirty="0" smtClean="0">
                <a:solidFill>
                  <a:schemeClr val="accent2"/>
                </a:solidFill>
              </a:rPr>
              <a:t>Ley 19/2014, de 29 de diciembre, de transparencia, acceso a la información pública y buen gobierno Decreto 171/2015, de 28 de julio, sobre el Registro de grupos de interés de la Administración de la Generalitat y de su sector público </a:t>
            </a:r>
            <a:r>
              <a:rPr lang="es-ES" sz="1600" dirty="0"/>
              <a:t>(DOGC núm. 6924, de 30.07.2015)</a:t>
            </a:r>
          </a:p>
          <a:p>
            <a:r>
              <a:rPr lang="es-ES" sz="1600" dirty="0" smtClean="0">
                <a:solidFill>
                  <a:schemeClr val="accent2"/>
                </a:solidFill>
              </a:rPr>
              <a:t>Acuerdo GOV/82/2016, de 21 de junio, por el cual se aprueba el Código de conducta de los altos cargos y personal directo de la Administración de la Generalitat y de las entidades de su sector público, y otras medidas en materia de transparencia, grupos de interés y ética pública </a:t>
            </a:r>
            <a:r>
              <a:rPr lang="es-ES" sz="1600" dirty="0"/>
              <a:t>(DOGC núm. 7148, de 23.06.2016</a:t>
            </a:r>
            <a:r>
              <a:rPr lang="es-ES" sz="1600" dirty="0" smtClean="0"/>
              <a:t>)</a:t>
            </a:r>
          </a:p>
          <a:p>
            <a:r>
              <a:rPr lang="es-ES" sz="1600" dirty="0" err="1" smtClean="0">
                <a:solidFill>
                  <a:schemeClr val="accent2"/>
                </a:solidFill>
              </a:rPr>
              <a:t>Lobbys</a:t>
            </a:r>
            <a:r>
              <a:rPr lang="es-ES" sz="1600" dirty="0" smtClean="0">
                <a:solidFill>
                  <a:schemeClr val="accent2"/>
                </a:solidFill>
              </a:rPr>
              <a:t>: marco regulador de los grupos de interés </a:t>
            </a:r>
            <a:r>
              <a:rPr lang="es-ES" sz="1600" dirty="0" smtClean="0"/>
              <a:t>(Colección DOCS, CEJFE, mayo 2016)</a:t>
            </a:r>
            <a:endParaRPr lang="es-ES" sz="1600" dirty="0">
              <a:solidFill>
                <a:schemeClr val="accent2"/>
              </a:solidFill>
            </a:endParaRPr>
          </a:p>
          <a:p>
            <a:pPr marL="0" indent="0">
              <a:buNone/>
            </a:pPr>
            <a:endParaRPr lang="es-ES" sz="1600" dirty="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3411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0"/>
            <a:ext cx="8229600" cy="4421088"/>
          </a:xfrm>
        </p:spPr>
        <p:txBody>
          <a:bodyPr/>
          <a:lstStyle/>
          <a:p>
            <a:pPr marL="0" indent="0">
              <a:buNone/>
            </a:pPr>
            <a:endParaRPr lang="es-ES" sz="1600" dirty="0" smtClean="0"/>
          </a:p>
          <a:p>
            <a:pPr marL="0" indent="0" algn="just">
              <a:buNone/>
            </a:pPr>
            <a:r>
              <a:rPr lang="es-ES" sz="1800" b="1" dirty="0" smtClean="0"/>
              <a:t>Estatal: Ley </a:t>
            </a:r>
            <a:r>
              <a:rPr lang="es-ES" sz="1800" b="1" dirty="0"/>
              <a:t>19/2013, de 9 de diciembre, de transparencia, acceso a la información pública </a:t>
            </a:r>
            <a:r>
              <a:rPr lang="es-ES" sz="1800" b="1" dirty="0" smtClean="0"/>
              <a:t>y buen </a:t>
            </a:r>
            <a:r>
              <a:rPr lang="es-ES" sz="1800" b="1" dirty="0"/>
              <a:t>gobierno </a:t>
            </a:r>
            <a:endParaRPr lang="es-ES" sz="1800" b="1" dirty="0" smtClean="0"/>
          </a:p>
          <a:p>
            <a:pPr marL="0" indent="0">
              <a:buNone/>
            </a:pPr>
            <a:endParaRPr lang="es-ES" sz="1800" dirty="0" smtClean="0"/>
          </a:p>
          <a:p>
            <a:pPr marL="0" indent="0">
              <a:buNone/>
            </a:pPr>
            <a:r>
              <a:rPr lang="es-ES" sz="1800" dirty="0" smtClean="0"/>
              <a:t>Tres </a:t>
            </a:r>
            <a:r>
              <a:rPr lang="es-ES" sz="1800" dirty="0" err="1"/>
              <a:t>objetivos</a:t>
            </a:r>
            <a:r>
              <a:rPr lang="es-ES" sz="1800" dirty="0"/>
              <a:t> </a:t>
            </a:r>
            <a:r>
              <a:rPr lang="es-ES" sz="1800" dirty="0" err="1"/>
              <a:t>esenciales</a:t>
            </a:r>
            <a:r>
              <a:rPr lang="es-ES" sz="1800" dirty="0" smtClean="0"/>
              <a:t>:</a:t>
            </a:r>
          </a:p>
          <a:p>
            <a:pPr marL="0" indent="0">
              <a:buNone/>
            </a:pPr>
            <a:endParaRPr lang="es-ES" sz="1800" i="1" dirty="0"/>
          </a:p>
          <a:p>
            <a:r>
              <a:rPr lang="es-ES" sz="1800" i="1" dirty="0" smtClean="0"/>
              <a:t>“En </a:t>
            </a:r>
            <a:r>
              <a:rPr lang="es-ES" sz="1800" i="1" dirty="0"/>
              <a:t>primero lugar, recuperar legitimidad para la acción de gobierno, </a:t>
            </a:r>
            <a:r>
              <a:rPr lang="es-ES" sz="1800" i="1" dirty="0" smtClean="0"/>
              <a:t>y </a:t>
            </a:r>
            <a:r>
              <a:rPr lang="es-ES" sz="1800" i="1" dirty="0"/>
              <a:t>reducir la desconfianza política e </a:t>
            </a:r>
            <a:r>
              <a:rPr lang="es-ES" sz="1800" i="1" dirty="0" smtClean="0"/>
              <a:t>institucional.</a:t>
            </a:r>
            <a:endParaRPr lang="es-ES" sz="1800" i="1" dirty="0"/>
          </a:p>
          <a:p>
            <a:r>
              <a:rPr lang="es-ES" sz="1800" i="1" dirty="0" smtClean="0"/>
              <a:t>Segundo</a:t>
            </a:r>
            <a:r>
              <a:rPr lang="es-ES" sz="1800" i="1" dirty="0"/>
              <a:t>, prevenir una corrupción que ha aportado, </a:t>
            </a:r>
            <a:r>
              <a:rPr lang="es-ES" sz="1800" i="1" dirty="0" smtClean="0"/>
              <a:t>durante los </a:t>
            </a:r>
            <a:r>
              <a:rPr lang="es-ES" sz="1800" i="1" dirty="0"/>
              <a:t>últimos años, nuevos titulaste de prensa </a:t>
            </a:r>
            <a:r>
              <a:rPr lang="es-ES" sz="1800" i="1" dirty="0" smtClean="0"/>
              <a:t>diariamente.</a:t>
            </a:r>
          </a:p>
          <a:p>
            <a:r>
              <a:rPr lang="es-ES" sz="1800" i="1" dirty="0" smtClean="0"/>
              <a:t>Finalmente</a:t>
            </a:r>
            <a:r>
              <a:rPr lang="es-ES" sz="1800" i="1" dirty="0"/>
              <a:t>, reforzar la eficiencia gubernamental, gracias </a:t>
            </a:r>
            <a:r>
              <a:rPr lang="es-ES" sz="1800" i="1" dirty="0" smtClean="0"/>
              <a:t>a los </a:t>
            </a:r>
            <a:r>
              <a:rPr lang="es-ES" sz="1800" i="1" dirty="0"/>
              <a:t>incentivos y desincentivos que la transparencia genera</a:t>
            </a:r>
            <a:r>
              <a:rPr lang="es-ES" sz="1800" i="1" dirty="0" smtClean="0"/>
              <a:t>” </a:t>
            </a:r>
          </a:p>
          <a:p>
            <a:pPr marL="0" indent="0">
              <a:buNone/>
            </a:pPr>
            <a:endParaRPr lang="es-ES" sz="1800" dirty="0"/>
          </a:p>
          <a:p>
            <a:pPr marL="0" indent="0">
              <a:buNone/>
            </a:pPr>
            <a:r>
              <a:rPr lang="es-ES" sz="1800" dirty="0" smtClean="0"/>
              <a:t>(</a:t>
            </a:r>
            <a:r>
              <a:rPr lang="es-ES" sz="1800" dirty="0"/>
              <a:t>Manuel </a:t>
            </a:r>
            <a:r>
              <a:rPr lang="es-ES" sz="1800" dirty="0" err="1"/>
              <a:t>Villoria</a:t>
            </a:r>
            <a:r>
              <a:rPr lang="es-ES" sz="1800" dirty="0"/>
              <a:t>)</a:t>
            </a:r>
          </a:p>
          <a:p>
            <a:pPr marL="0" indent="0" algn="just">
              <a:buNone/>
            </a:pPr>
            <a:endParaRPr lang="es-ES" sz="18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96973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1340768"/>
            <a:ext cx="8301608" cy="4176464"/>
          </a:xfrm>
        </p:spPr>
        <p:txBody>
          <a:bodyPr/>
          <a:lstStyle/>
          <a:p>
            <a:pPr marL="0" indent="0" algn="just">
              <a:buNone/>
            </a:pPr>
            <a:r>
              <a:rPr lang="es-ES" sz="1400" b="1" dirty="0" smtClean="0"/>
              <a:t>La </a:t>
            </a:r>
            <a:r>
              <a:rPr lang="es-ES" sz="1400" b="1" dirty="0"/>
              <a:t>Ley  19/2013, de 9 de diciembre, de Transparencia , Acceso a la Información Pública y Buen </a:t>
            </a:r>
            <a:r>
              <a:rPr lang="es-ES" sz="1400" b="1" dirty="0" smtClean="0"/>
              <a:t>Gobierno</a:t>
            </a:r>
            <a:r>
              <a:rPr lang="es-ES" sz="1400" dirty="0"/>
              <a:t>:</a:t>
            </a:r>
            <a:r>
              <a:rPr lang="es-ES" sz="1400" dirty="0" smtClean="0"/>
              <a:t> </a:t>
            </a:r>
            <a:r>
              <a:rPr lang="es-ES" sz="1400" dirty="0"/>
              <a:t>tiene por objeto ampliar y reforzar  la transparencia </a:t>
            </a:r>
            <a:r>
              <a:rPr lang="es-ES" sz="1400" dirty="0" smtClean="0"/>
              <a:t>de </a:t>
            </a:r>
            <a:r>
              <a:rPr lang="es-ES" sz="1400" dirty="0"/>
              <a:t>la actividad pública, regular y garantizar el derecho de acceso a la información relativa a aquella actividad y establecer  las obligaciones de buen gobierno que tienen que cumplir los responsables públicos.</a:t>
            </a:r>
          </a:p>
          <a:p>
            <a:pPr algn="just"/>
            <a:endParaRPr lang="es-ES" sz="1400" dirty="0"/>
          </a:p>
          <a:p>
            <a:pPr marL="0" indent="0" algn="just">
              <a:buNone/>
            </a:pPr>
            <a:r>
              <a:rPr lang="es-ES" sz="1400" dirty="0" smtClean="0"/>
              <a:t>Se aplica </a:t>
            </a:r>
            <a:r>
              <a:rPr lang="es-ES" sz="1400" dirty="0"/>
              <a:t>a todas las Administraciones públicas y a </a:t>
            </a:r>
            <a:r>
              <a:rPr lang="es-ES" sz="1400" dirty="0" smtClean="0"/>
              <a:t>todo </a:t>
            </a:r>
            <a:r>
              <a:rPr lang="es-ES" sz="1400" dirty="0"/>
              <a:t>el sector público estatal, así como  a otras  instituciones, como son la Casa de Su  Majestad el Rey, el Consejo General del Poder Judicial, el Tribunal Constitucional, el Congreso de los Diputados, el Senado, el Banco de España, el Defensor del Pueblo, el Tribunal de </a:t>
            </a:r>
            <a:r>
              <a:rPr lang="es-ES" sz="1400" dirty="0" smtClean="0"/>
              <a:t>Cuentas, </a:t>
            </a:r>
            <a:r>
              <a:rPr lang="es-ES" sz="1400" dirty="0"/>
              <a:t>el Consejo Económico y Social y las instituciones autonómicas análogas, en relación con las actividades sujetas a   Derecho Administrativo</a:t>
            </a:r>
            <a:r>
              <a:rPr lang="es-ES" sz="1400" dirty="0" smtClean="0"/>
              <a:t>.</a:t>
            </a:r>
          </a:p>
          <a:p>
            <a:pPr marL="0" indent="0" algn="just">
              <a:buNone/>
            </a:pPr>
            <a:endParaRPr lang="es-ES" sz="1400" dirty="0"/>
          </a:p>
          <a:p>
            <a:pPr marL="0" indent="0" algn="just">
              <a:buNone/>
            </a:pPr>
            <a:r>
              <a:rPr lang="es-ES" sz="1400" dirty="0" err="1" smtClean="0"/>
              <a:t>Es</a:t>
            </a:r>
            <a:r>
              <a:rPr lang="es-ES" sz="1400" dirty="0" smtClean="0"/>
              <a:t> </a:t>
            </a:r>
            <a:r>
              <a:rPr lang="es-ES" sz="1400" b="1" dirty="0" smtClean="0"/>
              <a:t>norma </a:t>
            </a:r>
            <a:r>
              <a:rPr lang="es-ES" sz="1400" b="1" dirty="0" err="1" smtClean="0"/>
              <a:t>básica</a:t>
            </a:r>
            <a:r>
              <a:rPr lang="es-ES" sz="1400" b="1" dirty="0" smtClean="0"/>
              <a:t> </a:t>
            </a:r>
            <a:r>
              <a:rPr lang="es-ES" sz="1400" dirty="0" smtClean="0"/>
              <a:t>en </a:t>
            </a:r>
            <a:r>
              <a:rPr lang="es-ES" sz="1400" dirty="0" err="1" smtClean="0"/>
              <a:t>materia</a:t>
            </a:r>
            <a:r>
              <a:rPr lang="es-ES" sz="1400" dirty="0" smtClean="0"/>
              <a:t> de derecho  </a:t>
            </a:r>
            <a:r>
              <a:rPr lang="es-ES" sz="1400" dirty="0" err="1" smtClean="0"/>
              <a:t>de acceso</a:t>
            </a:r>
            <a:r>
              <a:rPr lang="es-ES" sz="1400" dirty="0" smtClean="0"/>
              <a:t> a la </a:t>
            </a:r>
            <a:r>
              <a:rPr lang="es-ES" sz="1400" dirty="0" err="1" smtClean="0"/>
              <a:t>información</a:t>
            </a:r>
            <a:r>
              <a:rPr lang="es-ES" sz="1400" dirty="0" smtClean="0"/>
              <a:t> pública.</a:t>
            </a:r>
            <a:endParaRPr lang="es-ES" sz="1400" dirty="0"/>
          </a:p>
          <a:p>
            <a:pPr algn="just"/>
            <a:endParaRPr lang="es-ES" sz="1400" dirty="0"/>
          </a:p>
          <a:p>
            <a:pPr marL="0" indent="0" algn="just">
              <a:buNone/>
            </a:pPr>
            <a:r>
              <a:rPr lang="es-ES" sz="1400" dirty="0" smtClean="0"/>
              <a:t>Establece </a:t>
            </a:r>
            <a:r>
              <a:rPr lang="es-ES" sz="1400" dirty="0"/>
              <a:t>las obligaciones de publicación  que afectan a las entidades públicas para garantizar la transparencia </a:t>
            </a:r>
            <a:r>
              <a:rPr lang="es-ES" sz="1400" dirty="0" smtClean="0"/>
              <a:t>en </a:t>
            </a:r>
            <a:r>
              <a:rPr lang="es-ES" sz="1400" dirty="0"/>
              <a:t>su actividad y regula el derecho de acceso de los ciudadanos a la información pública.</a:t>
            </a:r>
          </a:p>
          <a:p>
            <a:pPr marL="0" indent="0" algn="just">
              <a:buNone/>
            </a:pPr>
            <a:endParaRPr lang="es-ES" altLang="es-ES" sz="16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6306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3412976"/>
          </a:xfrm>
        </p:spPr>
        <p:txBody>
          <a:bodyPr/>
          <a:lstStyle/>
          <a:p>
            <a:pPr marL="0" indent="0" algn="just">
              <a:buNone/>
            </a:pPr>
            <a:endParaRPr lang="es-ES" altLang="es-ES" sz="1600" dirty="0" smtClean="0"/>
          </a:p>
          <a:p>
            <a:pPr marL="0" indent="0" algn="just">
              <a:buNone/>
            </a:pPr>
            <a:r>
              <a:rPr lang="es-ES" sz="1600" b="1" dirty="0" smtClean="0"/>
              <a:t>DERECHO De ACCESO A LA INFORMACIÓN PÚBLICA</a:t>
            </a:r>
            <a:endParaRPr lang="es-ES" altLang="es-ES" sz="1600" b="1" dirty="0" smtClean="0"/>
          </a:p>
          <a:p>
            <a:pPr marL="0" indent="0" algn="just">
              <a:buNone/>
            </a:pPr>
            <a:endParaRPr lang="es-ES" altLang="es-ES" sz="1400" dirty="0"/>
          </a:p>
          <a:p>
            <a:pPr marL="0" indent="0" algn="just">
              <a:buNone/>
            </a:pPr>
            <a:r>
              <a:rPr lang="es-ES" sz="1400" dirty="0"/>
              <a:t>Todas las personas tienen </a:t>
            </a:r>
            <a:r>
              <a:rPr lang="es-ES" sz="1400" b="1" i="1" dirty="0"/>
              <a:t>derecho a acceder  a la información pública</a:t>
            </a:r>
            <a:r>
              <a:rPr lang="es-ES" sz="1400" dirty="0"/>
              <a:t>, en los términos previstos en el artículo 105.b) de la Constitución Española, desarrollados por </a:t>
            </a:r>
            <a:r>
              <a:rPr lang="es-ES" sz="1400" dirty="0" smtClean="0"/>
              <a:t>"</a:t>
            </a:r>
            <a:r>
              <a:rPr lang="es-ES" sz="1400" dirty="0"/>
              <a:t>la Ley  de transparencia , acceso a la información pública y buen gobierno y otras  leyes que resulten de aplicación", de acuerdo con  la Ley 39/2015, de 1 de octubre, del Procedimiento Administrativo Común de las Administraciones Públicas (LPCAP)</a:t>
            </a:r>
            <a:endParaRPr lang="es-ES" altLang="es-ES" sz="1400" dirty="0"/>
          </a:p>
          <a:p>
            <a:pPr marL="0" indent="0" algn="just">
              <a:buNone/>
            </a:pPr>
            <a:endParaRPr lang="es-ES" sz="1400" dirty="0"/>
          </a:p>
          <a:p>
            <a:pPr marL="0" indent="0" algn="just">
              <a:buNone/>
            </a:pPr>
            <a:r>
              <a:rPr lang="es-ES" sz="1400" dirty="0"/>
              <a:t>La </a:t>
            </a:r>
            <a:r>
              <a:rPr lang="es-ES" sz="1400" b="1" i="1" dirty="0"/>
              <a:t>información</a:t>
            </a:r>
            <a:r>
              <a:rPr lang="es-ES" sz="1400" dirty="0"/>
              <a:t> </a:t>
            </a:r>
            <a:r>
              <a:rPr lang="es-ES" sz="1400" b="1" i="1" dirty="0" smtClean="0"/>
              <a:t>pública </a:t>
            </a:r>
            <a:r>
              <a:rPr lang="es-ES" sz="1400" b="1" i="1" dirty="0"/>
              <a:t>es </a:t>
            </a:r>
            <a:r>
              <a:rPr lang="es-ES" sz="1400" dirty="0"/>
              <a:t>el conjunto de los contenidos o los  documentos, cualquier que sea  su formato o apoyo , que </a:t>
            </a:r>
            <a:r>
              <a:rPr lang="es-ES" sz="1400" dirty="0" smtClean="0"/>
              <a:t>obren </a:t>
            </a:r>
            <a:r>
              <a:rPr lang="es-ES" sz="1400" dirty="0"/>
              <a:t>en poder de alguno de los sujetos incluidos en el ámbito de aplicación del título </a:t>
            </a:r>
            <a:r>
              <a:rPr lang="es-ES" sz="1400" dirty="0" smtClean="0"/>
              <a:t>y </a:t>
            </a:r>
            <a:r>
              <a:rPr lang="es-ES" sz="1400" dirty="0"/>
              <a:t>de la la Ley  19/2013 de </a:t>
            </a:r>
            <a:r>
              <a:rPr lang="es-ES" sz="1400" dirty="0" smtClean="0"/>
              <a:t>Transparencia, </a:t>
            </a:r>
            <a:r>
              <a:rPr lang="es-ES" sz="1400" dirty="0"/>
              <a:t>Acceso a la Información y Buen Gobierno y que hayan sido elaborados o adquiridos  en el ejercicio de sus  funciones.</a:t>
            </a:r>
            <a:endParaRPr lang="es-ES" altLang="es-ES" sz="14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141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8291" y="1268761"/>
            <a:ext cx="8229600" cy="4176464"/>
          </a:xfrm>
        </p:spPr>
        <p:txBody>
          <a:bodyPr/>
          <a:lstStyle/>
          <a:p>
            <a:pPr marL="0" indent="0" algn="just">
              <a:buNone/>
            </a:pPr>
            <a:endParaRPr lang="es-ES" altLang="es-ES" sz="1600" dirty="0"/>
          </a:p>
          <a:p>
            <a:pPr marL="0" indent="0" algn="just">
              <a:buNone/>
            </a:pPr>
            <a:r>
              <a:rPr lang="es-ES" sz="1600" dirty="0"/>
              <a:t>Las Administraciones Públicas incluidas en el ámbito de aplicación de la Ley de Transparencia  tienen que establecer </a:t>
            </a:r>
            <a:r>
              <a:rPr lang="es-ES" sz="1600" b="1" dirty="0"/>
              <a:t> sistemas para integrar la gestión  de solicitudes  de información de los ciudadanos en el funcionamiento de su  organización interna </a:t>
            </a:r>
            <a:r>
              <a:rPr lang="es-ES" sz="1600" dirty="0"/>
              <a:t>(</a:t>
            </a:r>
            <a:r>
              <a:rPr lang="es-ES" sz="1600" dirty="0" smtClean="0"/>
              <a:t>art. </a:t>
            </a:r>
            <a:r>
              <a:rPr lang="es-ES" sz="1600" dirty="0"/>
              <a:t>21 LTAIBG)</a:t>
            </a:r>
            <a:r>
              <a:rPr lang="es-ES" sz="1600" dirty="0" smtClean="0"/>
              <a:t>.</a:t>
            </a:r>
          </a:p>
          <a:p>
            <a:pPr marL="0" indent="0" algn="just">
              <a:buNone/>
            </a:pPr>
            <a:endParaRPr lang="es-ES" sz="1600" dirty="0"/>
          </a:p>
          <a:p>
            <a:pPr marL="0" indent="0">
              <a:buNone/>
            </a:pPr>
            <a:r>
              <a:rPr lang="es-ES" sz="1600" dirty="0" smtClean="0"/>
              <a:t>Para gestionarlo, existen las </a:t>
            </a:r>
            <a:r>
              <a:rPr lang="es-ES" sz="1600" b="1" dirty="0" smtClean="0"/>
              <a:t>Unidades </a:t>
            </a:r>
            <a:r>
              <a:rPr lang="es-ES" sz="1600" b="1" dirty="0"/>
              <a:t>de Información de Transparencia  </a:t>
            </a:r>
            <a:r>
              <a:rPr lang="es-ES" sz="1600" b="1" dirty="0" smtClean="0"/>
              <a:t>(UIT</a:t>
            </a:r>
            <a:r>
              <a:rPr lang="es-ES" sz="1600" b="1" dirty="0"/>
              <a:t>) </a:t>
            </a:r>
            <a:r>
              <a:rPr lang="es-ES" sz="1600" dirty="0"/>
              <a:t>que tienen, entre otras , las </a:t>
            </a:r>
            <a:r>
              <a:rPr lang="es-ES" sz="1600" dirty="0" smtClean="0"/>
              <a:t>funciones siguientes:</a:t>
            </a:r>
          </a:p>
          <a:p>
            <a:pPr marL="0" indent="0">
              <a:buNone/>
            </a:pPr>
            <a:endParaRPr lang="es-ES" sz="1600" dirty="0"/>
          </a:p>
          <a:p>
            <a:pPr marL="685800" lvl="1"/>
            <a:r>
              <a:rPr lang="es-ES" sz="1600" dirty="0" smtClean="0"/>
              <a:t>Recibir </a:t>
            </a:r>
            <a:r>
              <a:rPr lang="es-ES" sz="1600" dirty="0"/>
              <a:t>y dar tramitación a las solicitudes de acceso a la información</a:t>
            </a:r>
            <a:r>
              <a:rPr lang="es-ES" sz="1600" dirty="0" smtClean="0"/>
              <a:t>.</a:t>
            </a:r>
          </a:p>
          <a:p>
            <a:pPr marL="685800" lvl="1"/>
            <a:r>
              <a:rPr lang="es-ES" sz="1600" dirty="0" smtClean="0"/>
              <a:t>Realizar </a:t>
            </a:r>
            <a:r>
              <a:rPr lang="es-ES" sz="1600" dirty="0"/>
              <a:t>los trámites internos necesarios para dar acceso a la información solicitada.</a:t>
            </a:r>
          </a:p>
          <a:p>
            <a:pPr marL="685800" lvl="1"/>
            <a:r>
              <a:rPr lang="es-ES" sz="1600" dirty="0" smtClean="0"/>
              <a:t>Realizar </a:t>
            </a:r>
            <a:r>
              <a:rPr lang="es-ES" sz="1600" dirty="0"/>
              <a:t>el seguimiento y control de la correcta tramitación de las solicitudes de acceso a la información.</a:t>
            </a:r>
          </a:p>
          <a:p>
            <a:pPr marL="685800" lvl="1"/>
            <a:r>
              <a:rPr lang="es-ES" sz="1600" dirty="0" smtClean="0"/>
              <a:t>Traer </a:t>
            </a:r>
            <a:r>
              <a:rPr lang="es-ES" sz="1600" dirty="0"/>
              <a:t>un registro de las solicitudes de acceso a la información</a:t>
            </a:r>
          </a:p>
          <a:p>
            <a:pPr marL="0" indent="0" algn="just">
              <a:buNone/>
            </a:pPr>
            <a:endParaRPr lang="es-ES" sz="16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1414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4277072"/>
          </a:xfrm>
        </p:spPr>
        <p:txBody>
          <a:bodyPr/>
          <a:lstStyle/>
          <a:p>
            <a:pPr marL="0" indent="0" algn="just">
              <a:buNone/>
            </a:pPr>
            <a:r>
              <a:rPr lang="es-ES" sz="1800" b="1" dirty="0"/>
              <a:t>DERECHO De ACCESO A LA INFORMACIÓN PÚBLICA</a:t>
            </a:r>
            <a:endParaRPr lang="es-ES" altLang="es-ES" sz="1800" b="1" dirty="0"/>
          </a:p>
          <a:p>
            <a:pPr marL="0" indent="0" algn="just">
              <a:buNone/>
            </a:pPr>
            <a:endParaRPr lang="es-ES" altLang="es-ES" sz="1800" dirty="0"/>
          </a:p>
          <a:p>
            <a:pPr algn="just"/>
            <a:r>
              <a:rPr lang="es-ES" sz="1800" b="1" dirty="0" smtClean="0"/>
              <a:t>Son </a:t>
            </a:r>
            <a:r>
              <a:rPr lang="es-ES" sz="1800" b="1" dirty="0"/>
              <a:t>titulares todas las personas </a:t>
            </a:r>
            <a:r>
              <a:rPr lang="es-ES" sz="1800" dirty="0"/>
              <a:t>(</a:t>
            </a:r>
            <a:r>
              <a:rPr lang="es-ES" sz="1800" dirty="0" smtClean="0"/>
              <a:t>art. </a:t>
            </a:r>
            <a:r>
              <a:rPr lang="es-ES" sz="1800" dirty="0"/>
              <a:t>12 LTAIBG</a:t>
            </a:r>
            <a:r>
              <a:rPr lang="es-ES" sz="1800" dirty="0" smtClean="0"/>
              <a:t>)</a:t>
            </a:r>
            <a:endParaRPr lang="es-ES" sz="1800" dirty="0"/>
          </a:p>
          <a:p>
            <a:pPr algn="just"/>
            <a:r>
              <a:rPr lang="es-ES" sz="1800" b="1" i="1" dirty="0" smtClean="0"/>
              <a:t>Se podrá ejercer </a:t>
            </a:r>
            <a:r>
              <a:rPr lang="es-ES" sz="1800" b="1" i="1" dirty="0"/>
              <a:t>sin necesidad de motivar la solicitud.  </a:t>
            </a:r>
            <a:r>
              <a:rPr lang="es-ES" sz="1800" b="1" i="1" dirty="0" smtClean="0"/>
              <a:t> </a:t>
            </a:r>
          </a:p>
          <a:p>
            <a:pPr algn="just"/>
            <a:r>
              <a:rPr lang="es-ES" sz="1800" b="1" i="1" dirty="0"/>
              <a:t>S</a:t>
            </a:r>
            <a:r>
              <a:rPr lang="es-ES" sz="1800" b="1" i="1" dirty="0" smtClean="0"/>
              <a:t>olamente </a:t>
            </a:r>
            <a:r>
              <a:rPr lang="es-ES" sz="1800" b="1" i="1" dirty="0"/>
              <a:t>se verá limitado en aquellos casos en que así sea necesario por la propia naturaleza de la información</a:t>
            </a:r>
            <a:r>
              <a:rPr lang="es-ES" sz="1800" dirty="0"/>
              <a:t> </a:t>
            </a:r>
            <a:r>
              <a:rPr lang="es-ES" sz="1800" dirty="0" smtClean="0"/>
              <a:t>derivado </a:t>
            </a:r>
            <a:r>
              <a:rPr lang="es-ES" sz="1800" dirty="0"/>
              <a:t>del que se dispone en la Constitución </a:t>
            </a:r>
            <a:r>
              <a:rPr lang="es-ES" sz="1800" dirty="0" smtClean="0"/>
              <a:t>Española </a:t>
            </a:r>
            <a:r>
              <a:rPr lang="es-ES" sz="1800" dirty="0"/>
              <a:t>por  </a:t>
            </a:r>
            <a:r>
              <a:rPr lang="es-ES" sz="1800" b="1" i="1" dirty="0"/>
              <a:t>su entrada en conflicto con otros intereses protegidos</a:t>
            </a:r>
            <a:r>
              <a:rPr lang="es-ES" sz="1800" dirty="0"/>
              <a:t>. </a:t>
            </a:r>
            <a:endParaRPr lang="es-ES" sz="1800" dirty="0" smtClean="0"/>
          </a:p>
          <a:p>
            <a:pPr marL="0" indent="0" algn="just">
              <a:buNone/>
            </a:pPr>
            <a:endParaRPr lang="es-ES" sz="1800" dirty="0"/>
          </a:p>
          <a:p>
            <a:pPr marL="400050" lvl="1" indent="0" algn="just">
              <a:buNone/>
            </a:pPr>
            <a:r>
              <a:rPr lang="es-ES" sz="1800" dirty="0" smtClean="0"/>
              <a:t>En </a:t>
            </a:r>
            <a:r>
              <a:rPr lang="es-ES" sz="1800" dirty="0"/>
              <a:t>todo caso, los </a:t>
            </a:r>
            <a:r>
              <a:rPr lang="es-ES" sz="1800" b="1" dirty="0"/>
              <a:t>límites</a:t>
            </a:r>
            <a:r>
              <a:rPr lang="es-ES" sz="1800" dirty="0"/>
              <a:t> previstos se aplicarán </a:t>
            </a:r>
            <a:r>
              <a:rPr lang="es-ES" sz="1800" b="1" dirty="0"/>
              <a:t>atendiendo a un test </a:t>
            </a:r>
            <a:r>
              <a:rPr lang="es-ES" sz="1800" b="1" dirty="0" smtClean="0"/>
              <a:t>del </a:t>
            </a:r>
            <a:r>
              <a:rPr lang="es-ES" sz="1800" b="1" dirty="0"/>
              <a:t>daño </a:t>
            </a:r>
            <a:r>
              <a:rPr lang="es-ES" sz="1800" dirty="0" smtClean="0"/>
              <a:t>(</a:t>
            </a:r>
            <a:r>
              <a:rPr lang="es-ES" sz="1800" dirty="0"/>
              <a:t>del interés que se salvaguarda con </a:t>
            </a:r>
            <a:r>
              <a:rPr lang="es-ES" sz="1800" dirty="0" smtClean="0"/>
              <a:t>el </a:t>
            </a:r>
            <a:r>
              <a:rPr lang="es-ES" sz="1800" dirty="0"/>
              <a:t>límite) </a:t>
            </a:r>
            <a:r>
              <a:rPr lang="es-ES" sz="1800" b="1" dirty="0"/>
              <a:t>y de </a:t>
            </a:r>
            <a:r>
              <a:rPr lang="es-ES" sz="1800" b="1" dirty="0" smtClean="0"/>
              <a:t>interés </a:t>
            </a:r>
            <a:r>
              <a:rPr lang="es-ES" sz="1800" b="1" dirty="0"/>
              <a:t>público en </a:t>
            </a:r>
            <a:r>
              <a:rPr lang="es-ES" sz="1800" b="1" dirty="0" smtClean="0"/>
              <a:t>la divulgación </a:t>
            </a:r>
            <a:r>
              <a:rPr lang="es-ES" sz="1800" dirty="0"/>
              <a:t>(que en el caso concreto no prevalezca el interés público en la divulgación de la información), </a:t>
            </a:r>
            <a:r>
              <a:rPr lang="es-ES" sz="1800" b="1" dirty="0"/>
              <a:t>y de forma proporcionada y limitada por su </a:t>
            </a:r>
            <a:r>
              <a:rPr lang="es-ES" sz="1800" b="1" dirty="0" smtClean="0"/>
              <a:t>objeto </a:t>
            </a:r>
            <a:r>
              <a:rPr lang="es-ES" sz="1800" b="1" dirty="0"/>
              <a:t>y </a:t>
            </a:r>
            <a:r>
              <a:rPr lang="es-ES" sz="1800" b="1" dirty="0" smtClean="0"/>
              <a:t>finalidad.</a:t>
            </a:r>
            <a:endParaRPr lang="es-ES" altLang="es-ES" sz="1800" b="1"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1414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0" indent="0" algn="just">
              <a:buNone/>
            </a:pPr>
            <a:endParaRPr lang="es-ES" altLang="es-ES" sz="1600" dirty="0"/>
          </a:p>
          <a:p>
            <a:pPr marL="0" indent="0" algn="just">
              <a:buNone/>
            </a:pPr>
            <a:r>
              <a:rPr lang="es-ES" sz="1600" b="1" dirty="0"/>
              <a:t>DERECHO De ACCESO A LA INFORMACIÓN PÚBLICA</a:t>
            </a:r>
            <a:endParaRPr lang="es-ES" altLang="es-ES" sz="1600" b="1" dirty="0"/>
          </a:p>
          <a:p>
            <a:pPr marL="0" indent="0" algn="just">
              <a:buNone/>
            </a:pPr>
            <a:endParaRPr lang="es-ES" sz="1600" dirty="0" smtClean="0"/>
          </a:p>
          <a:p>
            <a:pPr marL="0" indent="0" algn="just">
              <a:buNone/>
            </a:pPr>
            <a:r>
              <a:rPr lang="es-ES" sz="1600" dirty="0" smtClean="0"/>
              <a:t>El ÓRGANO </a:t>
            </a:r>
            <a:r>
              <a:rPr lang="es-ES" sz="1600" dirty="0"/>
              <a:t>COMPETENTE PARA RESOLVER ES AQUEL EN QUE SU PODER SE ENCUENTRE LA INFORMACIÓN </a:t>
            </a:r>
            <a:r>
              <a:rPr lang="es-ES" sz="1600" dirty="0" smtClean="0"/>
              <a:t>SOLICITADA</a:t>
            </a:r>
          </a:p>
          <a:p>
            <a:pPr marL="0" indent="0" algn="just">
              <a:buNone/>
            </a:pPr>
            <a:endParaRPr lang="es-ES" sz="1600" dirty="0" smtClean="0"/>
          </a:p>
          <a:p>
            <a:pPr marL="0" indent="0" algn="just">
              <a:buNone/>
            </a:pPr>
            <a:r>
              <a:rPr lang="es-ES" sz="1600" dirty="0" smtClean="0"/>
              <a:t>LAS </a:t>
            </a:r>
            <a:r>
              <a:rPr lang="es-ES" sz="1600" b="1" dirty="0"/>
              <a:t>UNIDADES De INFORMACIÓN DE TRANSPARENCIA (UIT) </a:t>
            </a:r>
            <a:r>
              <a:rPr lang="es-ES" sz="1600" dirty="0"/>
              <a:t>RECIBEN LAS SOLICITUDES DE DERECHO De ACCESO A la INFORMACIÓN Y REALIZAN EL SEGUIMIENTO DE SU </a:t>
            </a:r>
            <a:r>
              <a:rPr lang="es-ES" sz="1600" dirty="0" smtClean="0"/>
              <a:t>TRAMITACIÓN. </a:t>
            </a:r>
          </a:p>
          <a:p>
            <a:pPr marL="0" indent="0" algn="just">
              <a:buNone/>
            </a:pPr>
            <a:endParaRPr lang="es-ES" sz="1600" dirty="0"/>
          </a:p>
          <a:p>
            <a:pPr marL="0" indent="0" algn="just">
              <a:buNone/>
            </a:pPr>
            <a:r>
              <a:rPr lang="es-ES" sz="1600" dirty="0" smtClean="0"/>
              <a:t>UIT: </a:t>
            </a:r>
            <a:r>
              <a:rPr lang="es-ES" sz="1600" dirty="0" err="1" smtClean="0"/>
              <a:t>Son</a:t>
            </a:r>
            <a:r>
              <a:rPr lang="es-ES" sz="1600" dirty="0" smtClean="0"/>
              <a:t> </a:t>
            </a:r>
            <a:r>
              <a:rPr lang="es-ES" sz="1600" dirty="0" err="1" smtClean="0"/>
              <a:t>unidades</a:t>
            </a:r>
            <a:r>
              <a:rPr lang="es-ES" sz="1600" dirty="0" smtClean="0"/>
              <a:t> </a:t>
            </a:r>
            <a:r>
              <a:rPr lang="es-ES" sz="1600" dirty="0" err="1" smtClean="0"/>
              <a:t>especializadas</a:t>
            </a:r>
            <a:r>
              <a:rPr lang="es-ES" sz="1600" dirty="0" smtClean="0"/>
              <a:t> de la </a:t>
            </a:r>
            <a:r>
              <a:rPr lang="es-ES" sz="1600" dirty="0" err="1" smtClean="0"/>
              <a:t>administración</a:t>
            </a:r>
            <a:r>
              <a:rPr lang="es-ES" sz="1600" dirty="0" smtClean="0"/>
              <a:t> estatal. Hay una en cada Ministerio. Se coordinan a través de la Oficina de Transparencia y Acceso  a la Información del Ministerio de Presidencia  (OTAI). </a:t>
            </a:r>
            <a:endParaRPr lang="es-ES" altLang="es-ES" sz="16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1414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805264"/>
            <a:ext cx="2746661" cy="9353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4479667" y="3244334"/>
            <a:ext cx="184666" cy="369332"/>
          </a:xfrm>
          <a:prstGeom prst="rect">
            <a:avLst/>
          </a:prstGeom>
        </p:spPr>
        <p:txBody>
          <a:bodyPr wrap="none">
            <a:spAutoFit/>
          </a:bodyPr>
          <a:lstStyle/>
          <a:p>
            <a:r>
              <a:rPr lang="es-ES" smtClean="0"/>
              <a:t> </a:t>
            </a:r>
            <a:endParaRPr lang="es-ES" dirty="0"/>
          </a:p>
        </p:txBody>
      </p:sp>
      <p:pic>
        <p:nvPicPr>
          <p:cNvPr id="5" name="Imagen 4"/>
          <p:cNvPicPr>
            <a:picLocks noChangeAspect="1"/>
          </p:cNvPicPr>
          <p:nvPr/>
        </p:nvPicPr>
        <p:blipFill>
          <a:blip r:embed="rId3"/>
          <a:stretch>
            <a:fillRect/>
          </a:stretch>
        </p:blipFill>
        <p:spPr>
          <a:xfrm>
            <a:off x="1291080" y="1268760"/>
            <a:ext cx="6828938" cy="4536504"/>
          </a:xfrm>
          <a:prstGeom prst="rect">
            <a:avLst/>
          </a:prstGeom>
        </p:spPr>
      </p:pic>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spTree>
    <p:extLst>
      <p:ext uri="{BB962C8B-B14F-4D97-AF65-F5344CB8AC3E}">
        <p14:creationId xmlns:p14="http://schemas.microsoft.com/office/powerpoint/2010/main" val="3133279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79667" y="3244334"/>
            <a:ext cx="184666" cy="369332"/>
          </a:xfrm>
          <a:prstGeom prst="rect">
            <a:avLst/>
          </a:prstGeom>
        </p:spPr>
        <p:txBody>
          <a:bodyPr wrap="none">
            <a:spAutoFit/>
          </a:bodyPr>
          <a:lstStyle/>
          <a:p>
            <a:r>
              <a:rPr lang="es-ES" smtClean="0"/>
              <a:t> </a:t>
            </a:r>
            <a:endParaRPr lang="es-ES" dirty="0"/>
          </a:p>
        </p:txBody>
      </p:sp>
      <p:pic>
        <p:nvPicPr>
          <p:cNvPr id="4" name="Imagen 3"/>
          <p:cNvPicPr>
            <a:picLocks noChangeAspect="1"/>
          </p:cNvPicPr>
          <p:nvPr/>
        </p:nvPicPr>
        <p:blipFill>
          <a:blip r:embed="rId2"/>
          <a:stretch>
            <a:fillRect/>
          </a:stretch>
        </p:blipFill>
        <p:spPr>
          <a:xfrm>
            <a:off x="1525414" y="1340768"/>
            <a:ext cx="6093172" cy="4025453"/>
          </a:xfrm>
          <a:prstGeom prst="rect">
            <a:avLst/>
          </a:prstGeom>
        </p:spPr>
      </p:pic>
      <p:sp>
        <p:nvSpPr>
          <p:cNvPr id="6" name="Rectangle 2"/>
          <p:cNvSpPr>
            <a:spLocks noGrp="1" noChangeArrowheads="1"/>
          </p:cNvSpPr>
          <p:nvPr>
            <p:ph type="title"/>
          </p:nvPr>
        </p:nvSpPr>
        <p:spPr/>
        <p:txBody>
          <a:bodyPr/>
          <a:lstStyle/>
          <a:p>
            <a:pPr eaLnBrk="1" hangingPunct="1">
              <a:defRPr/>
            </a:pPr>
            <a:r>
              <a:rPr lang="es-ES" sz="3600" dirty="0" smtClean="0"/>
              <a:t>Ley de transparencia estatal</a:t>
            </a:r>
            <a:endParaRPr lang="es-ES" sz="3600" dirty="0" smtClean="0">
              <a:ea typeface="+mj-ea"/>
            </a:endParaRPr>
          </a:p>
        </p:txBody>
      </p:sp>
      <p:pic>
        <p:nvPicPr>
          <p:cNvPr id="7" name="Picture 4" descr="Terraqui logo gran castel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00636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0405"/>
            <a:ext cx="8229600" cy="1143000"/>
          </a:xfrm>
        </p:spPr>
        <p:txBody>
          <a:bodyPr/>
          <a:lstStyle/>
          <a:p>
            <a:pPr eaLnBrk="1" hangingPunct="1">
              <a:defRPr/>
            </a:pPr>
            <a:r>
              <a:rPr lang="es-ES" sz="3600" dirty="0" smtClean="0"/>
              <a:t>Ley de transparencia- Procedimiento</a:t>
            </a:r>
            <a:endParaRPr lang="es-ES" sz="3600" dirty="0" smtClean="0">
              <a:ea typeface="+mj-ea"/>
            </a:endParaRPr>
          </a:p>
        </p:txBody>
      </p:sp>
      <p:sp>
        <p:nvSpPr>
          <p:cNvPr id="3075" name="Rectangle 3"/>
          <p:cNvSpPr>
            <a:spLocks noGrp="1" noChangeArrowheads="1"/>
          </p:cNvSpPr>
          <p:nvPr>
            <p:ph type="body" idx="1"/>
          </p:nvPr>
        </p:nvSpPr>
        <p:spPr/>
        <p:txBody>
          <a:bodyPr/>
          <a:lstStyle/>
          <a:p>
            <a:pPr marL="0" indent="0" algn="just">
              <a:buNone/>
            </a:pPr>
            <a:endParaRPr lang="es-ES" altLang="es-ES" sz="1600" b="1" dirty="0"/>
          </a:p>
          <a:p>
            <a:pPr marL="0" indent="0" algn="just">
              <a:buNone/>
            </a:pPr>
            <a:r>
              <a:rPr lang="es-ES" altLang="es-ES" sz="1600" b="1" dirty="0" smtClean="0"/>
              <a:t>INICIO- presentación de la solicitud</a:t>
            </a:r>
            <a:r>
              <a:rPr lang="es-ES" altLang="es-ES" sz="1600" b="1" dirty="0"/>
              <a:t> </a:t>
            </a:r>
            <a:endParaRPr lang="es-ES" altLang="es-ES" sz="1600" dirty="0"/>
          </a:p>
          <a:p>
            <a:pPr marL="0" indent="0" algn="just">
              <a:buNone/>
            </a:pPr>
            <a:endParaRPr lang="es-ES" altLang="es-ES" sz="1600" dirty="0" smtClean="0"/>
          </a:p>
          <a:p>
            <a:pPr algn="just"/>
            <a:r>
              <a:rPr lang="es-ES" altLang="es-ES" sz="1600" dirty="0" smtClean="0"/>
              <a:t>No</a:t>
            </a:r>
            <a:r>
              <a:rPr lang="es-ES" sz="1600" dirty="0" smtClean="0"/>
              <a:t> existe obligación de motivarla.</a:t>
            </a:r>
          </a:p>
          <a:p>
            <a:pPr algn="just"/>
            <a:r>
              <a:rPr lang="es-ES" sz="1600" dirty="0" smtClean="0"/>
              <a:t>Puede presentarse por  vía electrónica o de forma presencial.</a:t>
            </a:r>
          </a:p>
          <a:p>
            <a:r>
              <a:rPr lang="es-ES" sz="1600" dirty="0" smtClean="0"/>
              <a:t>Es importante que se permita </a:t>
            </a:r>
            <a:r>
              <a:rPr lang="es-ES" sz="1600" dirty="0"/>
              <a:t>tener constancia de (</a:t>
            </a:r>
            <a:r>
              <a:rPr lang="es-ES" sz="1600" dirty="0" smtClean="0"/>
              <a:t>arts. </a:t>
            </a:r>
            <a:r>
              <a:rPr lang="es-ES" sz="1600" dirty="0"/>
              <a:t>17 LTAIBG y 70 LRJPAC)</a:t>
            </a:r>
            <a:r>
              <a:rPr lang="es-ES" sz="1600" dirty="0" smtClean="0"/>
              <a:t>:</a:t>
            </a:r>
            <a:endParaRPr lang="es-ES" sz="1600" dirty="0"/>
          </a:p>
          <a:p>
            <a:pPr marL="571500" lvl="1" indent="-171450"/>
            <a:r>
              <a:rPr lang="es-ES" sz="1200" dirty="0" smtClean="0"/>
              <a:t>La </a:t>
            </a:r>
            <a:r>
              <a:rPr lang="es-ES" sz="1200" dirty="0"/>
              <a:t>información  que se solicita.</a:t>
            </a:r>
          </a:p>
          <a:p>
            <a:pPr marL="571500" lvl="1" indent="-171450"/>
            <a:r>
              <a:rPr lang="es-ES" sz="1200" dirty="0" smtClean="0"/>
              <a:t>Una </a:t>
            </a:r>
            <a:r>
              <a:rPr lang="es-ES" sz="1200" dirty="0"/>
              <a:t>dirección de contacto (preferentemente electrónica), a efectos de    comunicaciones.</a:t>
            </a:r>
          </a:p>
          <a:p>
            <a:pPr marL="571500" lvl="1" indent="-171450"/>
            <a:r>
              <a:rPr lang="es-ES" sz="1200" dirty="0" smtClean="0"/>
              <a:t>Si procede </a:t>
            </a:r>
            <a:r>
              <a:rPr lang="es-ES" sz="1200" dirty="0"/>
              <a:t>, la modalidad  que se prefiera para acceder a la información solicitada (electrónica o correo  postal)</a:t>
            </a:r>
            <a:r>
              <a:rPr lang="es-ES" sz="1200" dirty="0" smtClean="0"/>
              <a:t>.</a:t>
            </a:r>
          </a:p>
          <a:p>
            <a:endParaRPr lang="es-ES" sz="1600" dirty="0"/>
          </a:p>
          <a:p>
            <a:pPr algn="just"/>
            <a:r>
              <a:rPr lang="es-ES" sz="1600" dirty="0" smtClean="0"/>
              <a:t>El solicitante tiene que quedar debidamente identificado en la solicitud.</a:t>
            </a:r>
            <a:endParaRPr lang="es-ES" sz="1600" dirty="0"/>
          </a:p>
          <a:p>
            <a:pPr algn="just"/>
            <a:r>
              <a:rPr lang="es-ES" sz="1600" dirty="0"/>
              <a:t>Tiene que EXISTIR UN FORMULARIO DE SOLICITUD De ACCESO A la INFORMACIÓN PÚBLICA</a:t>
            </a:r>
          </a:p>
          <a:p>
            <a:pPr marL="0" indent="0" algn="just">
              <a:buNone/>
            </a:pPr>
            <a:endParaRPr lang="es-ES" sz="1600"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1313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200" dirty="0" smtClean="0">
                <a:ea typeface="+mj-ea"/>
              </a:rPr>
              <a:t>Contenidos de las sesiones anteriores</a:t>
            </a:r>
          </a:p>
        </p:txBody>
      </p:sp>
      <p:sp>
        <p:nvSpPr>
          <p:cNvPr id="3075" name="Rectangle 3"/>
          <p:cNvSpPr>
            <a:spLocks noGrp="1" noChangeArrowheads="1"/>
          </p:cNvSpPr>
          <p:nvPr>
            <p:ph type="body" idx="1"/>
          </p:nvPr>
        </p:nvSpPr>
        <p:spPr/>
        <p:txBody>
          <a:bodyPr/>
          <a:lstStyle/>
          <a:p>
            <a:pPr algn="just"/>
            <a:r>
              <a:rPr lang="es-ES" sz="1400" b="1" i="1" dirty="0" smtClean="0"/>
              <a:t>19 de octubre / Módulo 1. </a:t>
            </a:r>
            <a:r>
              <a:rPr lang="es-ES" sz="1400" b="1" i="1" dirty="0" smtClean="0">
                <a:solidFill>
                  <a:srgbClr val="008000"/>
                </a:solidFill>
              </a:rPr>
              <a:t>Medio natural</a:t>
            </a:r>
          </a:p>
          <a:p>
            <a:pPr marL="0" indent="0" algn="just">
              <a:buNone/>
            </a:pPr>
            <a:r>
              <a:rPr lang="es-ES" sz="1400" dirty="0" smtClean="0"/>
              <a:t>Ley de Montes (Ley 21/2015, de 20 de julio y Ley 43/2003, de 21 de noviembre). Reforma de la Ley forestal. Ley del Patrimonio Natural y de la Biodiversidad (Ley 33/2015, de 21 de septiembre y Ley 42/2007, de 13 de diciembre). Plan de espacios de interés natural (PEIN) (Decreto 191/2015, de 25 de agosto y Decreto  328/1992, de 14 de diciembre). Plan de gestión de los espacios naturales de protección especial de Cataluña 20152020 (Acuerdo GOV/21/2015, de 17 de febrero). Ley de Parques  Nacionales (Ley 30/2014, de 3 de diciembre).</a:t>
            </a:r>
          </a:p>
          <a:p>
            <a:pPr algn="just"/>
            <a:endParaRPr lang="es-ES" sz="1400" b="1" i="1" dirty="0" smtClean="0"/>
          </a:p>
          <a:p>
            <a:pPr algn="just"/>
            <a:r>
              <a:rPr lang="es-ES" sz="1400" b="1" i="1" dirty="0" smtClean="0"/>
              <a:t>2 de noviembre  / Módulo 2. </a:t>
            </a:r>
            <a:r>
              <a:rPr lang="es-ES" sz="1400" b="1" i="1" dirty="0" smtClean="0">
                <a:solidFill>
                  <a:srgbClr val="008000"/>
                </a:solidFill>
              </a:rPr>
              <a:t>Planificación hidrológica y litoral. </a:t>
            </a:r>
          </a:p>
          <a:p>
            <a:pPr marL="0" indent="0" algn="just">
              <a:buNone/>
            </a:pPr>
            <a:r>
              <a:rPr lang="es-ES" sz="1400" dirty="0" smtClean="0"/>
              <a:t>Ley de protección y uso sostenible del litoral (Ley 2/2013, de 29 de mayo). Ley de costas (Ley 22/1988, de 28 de julio). Plan de gestión del distrito de cuenca fluvial de Cataluña (Real Decreto 1008/2015, de 6 de noviembre). Revisión del Plan Hidrológico de la parte española de la demarcación hidrográfica del Ebro (Real Decreto 1/2016, de 8 de enero). Proyecto de Ley de ordenación del litoral de Cataluña .</a:t>
            </a:r>
          </a:p>
          <a:p>
            <a:pPr algn="just"/>
            <a:endParaRPr lang="es-ES" sz="1400" dirty="0" smtClean="0"/>
          </a:p>
          <a:p>
            <a:pPr algn="just"/>
            <a:r>
              <a:rPr lang="es-ES" sz="1400" b="1" i="1" dirty="0" smtClean="0"/>
              <a:t>9 de noviembre  / Módulo 3. </a:t>
            </a:r>
            <a:r>
              <a:rPr lang="es-ES" sz="1400" b="1" i="1" dirty="0" smtClean="0">
                <a:solidFill>
                  <a:srgbClr val="008000"/>
                </a:solidFill>
              </a:rPr>
              <a:t>Urbanismo y evaluación  ambiental estratégica</a:t>
            </a:r>
          </a:p>
          <a:p>
            <a:pPr marL="0" indent="0" algn="just">
              <a:buNone/>
            </a:pPr>
            <a:r>
              <a:rPr lang="es-ES" sz="1400" dirty="0" smtClean="0"/>
              <a:t>Ley de Suelo y Rehabilitación Urbana (Real Decreto Legislativo 7/2015, de 30 de octubre). Evaluación ambiental estratégica de planes y programas. </a:t>
            </a:r>
            <a:r>
              <a:rPr lang="es-ES" sz="1400" dirty="0" err="1" smtClean="0"/>
              <a:t>Ambientalización</a:t>
            </a:r>
            <a:r>
              <a:rPr lang="es-ES" sz="1400" dirty="0" smtClean="0"/>
              <a:t> de los Planes de Ordenación Urbanística Municipal (POUM).</a:t>
            </a:r>
            <a:endParaRPr lang="es-ES" altLang="es-ES" sz="1400"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4694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0"/>
            <a:ext cx="8229600" cy="4133056"/>
          </a:xfrm>
        </p:spPr>
        <p:txBody>
          <a:bodyPr/>
          <a:lstStyle/>
          <a:p>
            <a:pPr marL="0" indent="0" algn="just">
              <a:buNone/>
            </a:pPr>
            <a:r>
              <a:rPr lang="es-ES" altLang="es-ES" sz="1600" b="1" dirty="0" smtClean="0"/>
              <a:t>TRAMITACIÓN</a:t>
            </a:r>
          </a:p>
          <a:p>
            <a:pPr marL="0" indent="0" algn="just">
              <a:buNone/>
            </a:pPr>
            <a:endParaRPr lang="es-ES" altLang="es-ES" sz="1600" b="1" dirty="0" smtClean="0"/>
          </a:p>
          <a:p>
            <a:r>
              <a:rPr lang="es-ES" sz="1600" dirty="0"/>
              <a:t>La </a:t>
            </a:r>
            <a:r>
              <a:rPr lang="es-ES" sz="1600" dirty="0" smtClean="0"/>
              <a:t>tramitación </a:t>
            </a:r>
            <a:r>
              <a:rPr lang="es-ES" sz="1600" dirty="0"/>
              <a:t>del procedimiento está constituida por </a:t>
            </a:r>
            <a:r>
              <a:rPr lang="es-ES" sz="1600" dirty="0" smtClean="0"/>
              <a:t>las siguientes fases:</a:t>
            </a:r>
          </a:p>
          <a:p>
            <a:endParaRPr lang="es-ES" sz="1600" dirty="0"/>
          </a:p>
          <a:p>
            <a:pPr marL="571500" lvl="1" indent="-171450"/>
            <a:r>
              <a:rPr lang="es-ES" sz="1200" dirty="0" smtClean="0"/>
              <a:t>RECEPCIÓN </a:t>
            </a:r>
            <a:r>
              <a:rPr lang="es-ES" sz="1200" dirty="0"/>
              <a:t>DE LAS </a:t>
            </a:r>
            <a:r>
              <a:rPr lang="es-ES" sz="1200" dirty="0" smtClean="0"/>
              <a:t>SOLICITUDES</a:t>
            </a:r>
            <a:endParaRPr lang="es-ES" sz="1200" dirty="0"/>
          </a:p>
          <a:p>
            <a:pPr marL="571500" lvl="1" indent="-171450"/>
            <a:r>
              <a:rPr lang="es-ES" sz="1200" dirty="0" smtClean="0"/>
              <a:t>ANÁLISIS FORMAL</a:t>
            </a:r>
            <a:endParaRPr lang="es-ES" sz="1200" dirty="0"/>
          </a:p>
          <a:p>
            <a:pPr marL="571500" lvl="1" indent="-171450"/>
            <a:r>
              <a:rPr lang="es-ES" sz="1200" dirty="0" smtClean="0"/>
              <a:t>ANÁLISIS </a:t>
            </a:r>
            <a:r>
              <a:rPr lang="es-ES" sz="1200" dirty="0"/>
              <a:t>DE SU </a:t>
            </a:r>
            <a:r>
              <a:rPr lang="es-ES" sz="1200" dirty="0" smtClean="0"/>
              <a:t>CONTENIDO</a:t>
            </a:r>
          </a:p>
          <a:p>
            <a:endParaRPr lang="es-ES" sz="1600" dirty="0"/>
          </a:p>
          <a:p>
            <a:r>
              <a:rPr lang="es-ES" sz="1600" dirty="0" smtClean="0"/>
              <a:t>La solicitud  tiene que dirigirse al órgano que posea la información. </a:t>
            </a:r>
          </a:p>
          <a:p>
            <a:endParaRPr lang="es-ES" sz="1600" dirty="0" smtClean="0"/>
          </a:p>
          <a:p>
            <a:r>
              <a:rPr lang="es-ES" sz="1600" dirty="0" smtClean="0"/>
              <a:t>Análisis formal de las solicitudes: identificación suficiente de la información determinación del órgano competente para resolver.</a:t>
            </a:r>
          </a:p>
          <a:p>
            <a:r>
              <a:rPr lang="es-ES" sz="1600" dirty="0" smtClean="0"/>
              <a:t>No se admitirán a trámite las solicitudes dirigidas a un órgano en no obra la información en su poder y cuando se desconozca el órgano competente.</a:t>
            </a:r>
          </a:p>
        </p:txBody>
      </p:sp>
      <p:sp>
        <p:nvSpPr>
          <p:cNvPr id="6" name="Rectangle 2"/>
          <p:cNvSpPr>
            <a:spLocks noGrp="1" noChangeArrowheads="1"/>
          </p:cNvSpPr>
          <p:nvPr>
            <p:ph type="title"/>
          </p:nvPr>
        </p:nvSpPr>
        <p:spPr>
          <a:xfrm>
            <a:off x="457200" y="530405"/>
            <a:ext cx="8229600" cy="1143000"/>
          </a:xfrm>
        </p:spPr>
        <p:txBody>
          <a:bodyPr/>
          <a:lstStyle/>
          <a:p>
            <a:pPr eaLnBrk="1" hangingPunct="1">
              <a:defRPr/>
            </a:pPr>
            <a:r>
              <a:rPr lang="es-ES" sz="3600" dirty="0" smtClean="0"/>
              <a:t>Ley de transparencia- Procedimiento</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04100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552" y="1831628"/>
            <a:ext cx="8229600" cy="3917032"/>
          </a:xfrm>
        </p:spPr>
        <p:txBody>
          <a:bodyPr/>
          <a:lstStyle/>
          <a:p>
            <a:pPr marL="0" indent="0" algn="just">
              <a:buNone/>
            </a:pPr>
            <a:r>
              <a:rPr lang="es-ES" sz="1600" b="1" dirty="0" smtClean="0"/>
              <a:t>RESOLUCIÓN </a:t>
            </a:r>
          </a:p>
          <a:p>
            <a:pPr marL="0" indent="0" algn="just">
              <a:buNone/>
            </a:pPr>
            <a:endParaRPr lang="es-ES" sz="1400" b="1" dirty="0" smtClean="0"/>
          </a:p>
          <a:p>
            <a:pPr marL="0" indent="0" algn="just">
              <a:buNone/>
            </a:pPr>
            <a:r>
              <a:rPr lang="es-ES" sz="1400" b="1" dirty="0" smtClean="0"/>
              <a:t>Plazo: 1 mes, ampliable a otro mes.</a:t>
            </a:r>
          </a:p>
          <a:p>
            <a:pPr marL="0" indent="0">
              <a:buNone/>
            </a:pPr>
            <a:endParaRPr lang="es-ES" sz="1400" dirty="0" smtClean="0"/>
          </a:p>
          <a:p>
            <a:pPr marL="0" indent="0">
              <a:buNone/>
            </a:pPr>
            <a:r>
              <a:rPr lang="es-ES" sz="1400" b="1" dirty="0" smtClean="0"/>
              <a:t>Ampliación</a:t>
            </a:r>
            <a:r>
              <a:rPr lang="es-ES" sz="1400" dirty="0" smtClean="0"/>
              <a:t>: en caso de que el volumen </a:t>
            </a:r>
            <a:r>
              <a:rPr lang="es-ES" sz="1400" dirty="0"/>
              <a:t>o la complejidad </a:t>
            </a:r>
            <a:r>
              <a:rPr lang="es-ES" sz="1400" dirty="0" smtClean="0"/>
              <a:t> de la información </a:t>
            </a:r>
            <a:r>
              <a:rPr lang="es-ES" sz="1400" dirty="0"/>
              <a:t>que se </a:t>
            </a:r>
            <a:r>
              <a:rPr lang="es-ES" sz="1400" dirty="0" smtClean="0"/>
              <a:t>solicita lo hagan necesario y previa  notificación </a:t>
            </a:r>
            <a:r>
              <a:rPr lang="es-ES" sz="1400" dirty="0"/>
              <a:t>al </a:t>
            </a:r>
            <a:r>
              <a:rPr lang="es-ES" sz="1400" dirty="0" smtClean="0"/>
              <a:t>solicitante </a:t>
            </a:r>
            <a:r>
              <a:rPr lang="es-ES" sz="1400" dirty="0"/>
              <a:t>(</a:t>
            </a:r>
            <a:r>
              <a:rPr lang="es-ES" sz="1400" dirty="0" smtClean="0"/>
              <a:t>arts. 20.1 </a:t>
            </a:r>
            <a:r>
              <a:rPr lang="es-ES" sz="1400" dirty="0"/>
              <a:t>LTAIBG, 49 LRJPAC </a:t>
            </a:r>
            <a:r>
              <a:rPr lang="es-ES" sz="1400" dirty="0" smtClean="0"/>
              <a:t>y Criterio  interpretativo </a:t>
            </a:r>
            <a:r>
              <a:rPr lang="es-ES" sz="1400" dirty="0"/>
              <a:t>005/2015 del </a:t>
            </a:r>
            <a:r>
              <a:rPr lang="es-ES" sz="1400" dirty="0" smtClean="0"/>
              <a:t>Consejo </a:t>
            </a:r>
            <a:r>
              <a:rPr lang="es-ES" sz="1400" dirty="0"/>
              <a:t>de Transparencia </a:t>
            </a:r>
            <a:r>
              <a:rPr lang="es-ES" sz="1400" dirty="0" smtClean="0"/>
              <a:t> y Buen Gobierno, </a:t>
            </a:r>
            <a:r>
              <a:rPr lang="es-ES" sz="1400" dirty="0"/>
              <a:t>de 14 </a:t>
            </a:r>
            <a:r>
              <a:rPr lang="es-ES" sz="1400" dirty="0" smtClean="0"/>
              <a:t>de octubre </a:t>
            </a:r>
            <a:r>
              <a:rPr lang="es-ES" sz="1400" dirty="0"/>
              <a:t>de 2015).</a:t>
            </a:r>
          </a:p>
          <a:p>
            <a:pPr marL="0" indent="0" algn="just">
              <a:buNone/>
            </a:pPr>
            <a:endParaRPr lang="es-ES" sz="1400" dirty="0" smtClean="0"/>
          </a:p>
          <a:p>
            <a:pPr marL="0" indent="0" algn="just">
              <a:buNone/>
            </a:pPr>
            <a:r>
              <a:rPr lang="es-ES" sz="1400" b="1" dirty="0" smtClean="0"/>
              <a:t>Silencio</a:t>
            </a:r>
            <a:r>
              <a:rPr lang="es-ES" sz="1400" dirty="0" smtClean="0"/>
              <a:t>: Si no se resuelve dentro  de plazo se entiende desestimada. Las resoluciones se tienen que motivar si no se otorga la información  solicitada</a:t>
            </a:r>
          </a:p>
          <a:p>
            <a:pPr marL="0" indent="0" algn="just">
              <a:buNone/>
            </a:pPr>
            <a:endParaRPr lang="es-ES" sz="1400" dirty="0" smtClean="0"/>
          </a:p>
          <a:p>
            <a:pPr marL="0" indent="0">
              <a:buNone/>
            </a:pPr>
            <a:r>
              <a:rPr lang="es-ES" sz="1400" b="1" dirty="0" smtClean="0"/>
              <a:t>Tipo de resolución </a:t>
            </a:r>
            <a:r>
              <a:rPr lang="es-ES" sz="1400" dirty="0" smtClean="0"/>
              <a:t>: otorgamiento, otorgamiento </a:t>
            </a:r>
            <a:r>
              <a:rPr lang="es-ES" sz="1400" dirty="0"/>
              <a:t>parcial (</a:t>
            </a:r>
            <a:r>
              <a:rPr lang="es-ES" sz="1400" dirty="0" smtClean="0"/>
              <a:t>art </a:t>
            </a:r>
            <a:r>
              <a:rPr lang="es-ES" sz="1400" dirty="0"/>
              <a:t>16 LTAIBG</a:t>
            </a:r>
            <a:r>
              <a:rPr lang="es-ES" sz="1400" dirty="0" smtClean="0"/>
              <a:t>), inadmisión </a:t>
            </a:r>
            <a:r>
              <a:rPr lang="es-ES" sz="1400" dirty="0"/>
              <a:t>(</a:t>
            </a:r>
            <a:r>
              <a:rPr lang="es-ES" sz="1400" dirty="0" smtClean="0"/>
              <a:t>art. </a:t>
            </a:r>
            <a:r>
              <a:rPr lang="es-ES" sz="1400" dirty="0"/>
              <a:t>18 y D.A. 1ª LTAIBG</a:t>
            </a:r>
            <a:r>
              <a:rPr lang="es-ES" sz="1400" dirty="0" smtClean="0"/>
              <a:t>), denegación </a:t>
            </a:r>
            <a:r>
              <a:rPr lang="es-ES" sz="1400" dirty="0"/>
              <a:t>(</a:t>
            </a:r>
            <a:r>
              <a:rPr lang="es-ES" sz="1400" dirty="0" smtClean="0"/>
              <a:t>arts</a:t>
            </a:r>
            <a:r>
              <a:rPr lang="es-ES" sz="1400" dirty="0"/>
              <a:t>. 14 y 15 LTAIBG</a:t>
            </a:r>
            <a:r>
              <a:rPr lang="es-ES" sz="1400" dirty="0" smtClean="0"/>
              <a:t>) y dejación  </a:t>
            </a:r>
            <a:r>
              <a:rPr lang="es-ES" sz="1400" dirty="0"/>
              <a:t>(</a:t>
            </a:r>
            <a:r>
              <a:rPr lang="es-ES" sz="1400" dirty="0" smtClean="0"/>
              <a:t>art.19.2 </a:t>
            </a:r>
            <a:r>
              <a:rPr lang="es-ES" sz="1400" dirty="0"/>
              <a:t>LTAIBG</a:t>
            </a:r>
            <a:r>
              <a:rPr lang="es-ES" sz="1400" dirty="0" smtClean="0"/>
              <a:t>).</a:t>
            </a:r>
          </a:p>
          <a:p>
            <a:pPr marL="0" indent="0">
              <a:buNone/>
            </a:pPr>
            <a:endParaRPr lang="es-ES" sz="1400" dirty="0"/>
          </a:p>
          <a:p>
            <a:pPr marL="0" indent="0">
              <a:buNone/>
            </a:pPr>
            <a:r>
              <a:rPr lang="es-ES" sz="1400" dirty="0" smtClean="0"/>
              <a:t>Se publicarán las resoluciones que denieguen la información  solicitada</a:t>
            </a:r>
            <a:endParaRPr lang="es-ES" sz="1400" dirty="0"/>
          </a:p>
        </p:txBody>
      </p:sp>
      <p:sp>
        <p:nvSpPr>
          <p:cNvPr id="6" name="Rectangle 2"/>
          <p:cNvSpPr>
            <a:spLocks noGrp="1" noChangeArrowheads="1"/>
          </p:cNvSpPr>
          <p:nvPr>
            <p:ph type="title"/>
          </p:nvPr>
        </p:nvSpPr>
        <p:spPr>
          <a:xfrm>
            <a:off x="457200" y="530405"/>
            <a:ext cx="8229600" cy="1143000"/>
          </a:xfrm>
        </p:spPr>
        <p:txBody>
          <a:bodyPr/>
          <a:lstStyle/>
          <a:p>
            <a:pPr eaLnBrk="1" hangingPunct="1">
              <a:defRPr/>
            </a:pPr>
            <a:r>
              <a:rPr lang="es-ES" sz="3600" dirty="0" smtClean="0"/>
              <a:t>Ley de transparencia- Procedimiento</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0032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600" dirty="0" smtClean="0"/>
              <a:t>Ley de transparencia estatal</a:t>
            </a:r>
            <a:endParaRPr lang="es-ES" sz="3600" dirty="0" smtClean="0">
              <a:ea typeface="+mj-ea"/>
            </a:endParaRPr>
          </a:p>
        </p:txBody>
      </p:sp>
      <p:pic>
        <p:nvPicPr>
          <p:cNvPr id="3" name="Imagen 2"/>
          <p:cNvPicPr>
            <a:picLocks noChangeAspect="1"/>
          </p:cNvPicPr>
          <p:nvPr/>
        </p:nvPicPr>
        <p:blipFill>
          <a:blip r:embed="rId2"/>
          <a:stretch>
            <a:fillRect/>
          </a:stretch>
        </p:blipFill>
        <p:spPr>
          <a:xfrm>
            <a:off x="1619672" y="1556793"/>
            <a:ext cx="6336704" cy="4041824"/>
          </a:xfrm>
          <a:prstGeom prst="rect">
            <a:avLst/>
          </a:prstGeom>
        </p:spPr>
      </p:pic>
      <p:pic>
        <p:nvPicPr>
          <p:cNvPr id="5" name="Picture 4" descr="Terraqui logo gran castel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41155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556792"/>
            <a:ext cx="8147248" cy="4176464"/>
          </a:xfrm>
        </p:spPr>
        <p:txBody>
          <a:bodyPr/>
          <a:lstStyle/>
          <a:p>
            <a:pPr marL="0" indent="0" algn="just">
              <a:buNone/>
            </a:pPr>
            <a:r>
              <a:rPr lang="es-ES" sz="1600" b="1" dirty="0" smtClean="0"/>
              <a:t>El cómputo del plazo </a:t>
            </a:r>
            <a:r>
              <a:rPr lang="es-ES" sz="1600" dirty="0" smtClean="0"/>
              <a:t>para resolver empieza cuando el órgano competente para resolver </a:t>
            </a:r>
            <a:r>
              <a:rPr lang="es-ES" sz="1600" dirty="0"/>
              <a:t>recibe la </a:t>
            </a:r>
            <a:r>
              <a:rPr lang="es-ES" sz="1600" dirty="0" smtClean="0"/>
              <a:t>solicitud.</a:t>
            </a:r>
          </a:p>
          <a:p>
            <a:pPr marL="0" indent="0">
              <a:buNone/>
            </a:pPr>
            <a:endParaRPr lang="es-ES" sz="1600" dirty="0" smtClean="0"/>
          </a:p>
          <a:p>
            <a:pPr marL="0" indent="0" algn="just">
              <a:buNone/>
            </a:pPr>
            <a:r>
              <a:rPr lang="es-ES" sz="1600" b="1" dirty="0" smtClean="0"/>
              <a:t>Análisis del contenido de las solicitudes:</a:t>
            </a:r>
            <a:r>
              <a:rPr lang="es-ES" sz="1600" dirty="0" smtClean="0"/>
              <a:t> Causas de inadmisión a trámite  + causas de denegación de la información + posibles terceros afectados</a:t>
            </a:r>
          </a:p>
          <a:p>
            <a:pPr marL="0" indent="0">
              <a:buNone/>
            </a:pPr>
            <a:endParaRPr lang="es-ES" sz="1600" dirty="0"/>
          </a:p>
          <a:p>
            <a:pPr marL="0" indent="0">
              <a:buNone/>
            </a:pPr>
            <a:r>
              <a:rPr lang="es-ES" sz="1600" b="1" dirty="0" smtClean="0"/>
              <a:t>CAUSAS De INADMISIÓN:</a:t>
            </a:r>
          </a:p>
          <a:p>
            <a:pPr marL="0" indent="0">
              <a:buNone/>
            </a:pPr>
            <a:endParaRPr lang="es-ES" sz="1600" dirty="0"/>
          </a:p>
          <a:p>
            <a:r>
              <a:rPr lang="es-ES" sz="1600" dirty="0" smtClean="0"/>
              <a:t>Información en curso de elaboración o publicación. </a:t>
            </a:r>
          </a:p>
          <a:p>
            <a:r>
              <a:rPr lang="es-ES" sz="1600" dirty="0" smtClean="0"/>
              <a:t>Información de carácter  auxiliar o de espaldarazo. </a:t>
            </a:r>
          </a:p>
          <a:p>
            <a:r>
              <a:rPr lang="es-ES" sz="1600" dirty="0" smtClean="0"/>
              <a:t>Necesaria reelaboración de la información solicitada.</a:t>
            </a:r>
          </a:p>
          <a:p>
            <a:r>
              <a:rPr lang="es-ES" sz="1600" dirty="0" smtClean="0"/>
              <a:t>solicitudes repetitivas o abusivas. </a:t>
            </a:r>
          </a:p>
          <a:p>
            <a:r>
              <a:rPr lang="es-ES" sz="1600" dirty="0" smtClean="0"/>
              <a:t>Información de un procedimiento administrativo en curso.</a:t>
            </a:r>
          </a:p>
          <a:p>
            <a:r>
              <a:rPr lang="es-ES" sz="1600" dirty="0" smtClean="0"/>
              <a:t>legislación específica de derecho  de acceso a la información.</a:t>
            </a:r>
          </a:p>
          <a:p>
            <a:pPr marL="0" indent="0">
              <a:buNone/>
            </a:pPr>
            <a:endParaRPr lang="es-ES" sz="1600" dirty="0" smtClean="0"/>
          </a:p>
          <a:p>
            <a:pPr marL="0" indent="0" algn="just">
              <a:buNone/>
            </a:pPr>
            <a:endParaRPr lang="es-ES" sz="16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8947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95797"/>
            <a:ext cx="8229600" cy="4193444"/>
          </a:xfrm>
        </p:spPr>
        <p:txBody>
          <a:bodyPr/>
          <a:lstStyle/>
          <a:p>
            <a:pPr marL="0" indent="0">
              <a:buNone/>
            </a:pPr>
            <a:r>
              <a:rPr lang="es-ES" sz="1600" b="1" dirty="0" smtClean="0"/>
              <a:t>APLICACIÓN DE LOS LÍMITES De ACCESO:</a:t>
            </a:r>
            <a:endParaRPr lang="es-ES" sz="1600" b="1" dirty="0"/>
          </a:p>
          <a:p>
            <a:pPr marL="0" indent="0" algn="just">
              <a:buNone/>
            </a:pPr>
            <a:endParaRPr lang="es-ES" sz="1600" dirty="0" smtClean="0"/>
          </a:p>
          <a:p>
            <a:pPr marL="0" indent="0" algn="just">
              <a:buNone/>
            </a:pPr>
            <a:r>
              <a:rPr lang="es-ES" sz="1800" b="1" dirty="0" smtClean="0"/>
              <a:t>Datos personales especialmente protegidos:</a:t>
            </a:r>
          </a:p>
          <a:p>
            <a:pPr marL="0" indent="0" algn="just">
              <a:buNone/>
            </a:pPr>
            <a:endParaRPr lang="es-ES" sz="1600" dirty="0" smtClean="0"/>
          </a:p>
          <a:p>
            <a:pPr algn="just"/>
            <a:r>
              <a:rPr lang="es-ES" sz="1800" dirty="0" smtClean="0"/>
              <a:t>Ideología, afiliación sindical, religión </a:t>
            </a:r>
            <a:r>
              <a:rPr lang="es-ES" sz="1800" dirty="0"/>
              <a:t>y </a:t>
            </a:r>
            <a:r>
              <a:rPr lang="es-ES" sz="1800" dirty="0" smtClean="0"/>
              <a:t>creencias-&gt; solamente accesibles con consentimiento expreso del afectado (o ya difundidos por él).</a:t>
            </a:r>
          </a:p>
          <a:p>
            <a:pPr algn="just"/>
            <a:r>
              <a:rPr lang="es-ES" sz="1800" dirty="0" smtClean="0"/>
              <a:t>Origen racial, salud, vida sexual, infracciones -&gt; solamente accesibles con consentimiento expreso del afectado o amparado por ley.</a:t>
            </a:r>
          </a:p>
          <a:p>
            <a:pPr marL="0" indent="0">
              <a:buNone/>
            </a:pPr>
            <a:endParaRPr lang="es-ES" sz="1800" dirty="0" smtClean="0"/>
          </a:p>
          <a:p>
            <a:pPr marL="0" indent="0">
              <a:buNone/>
            </a:pPr>
            <a:r>
              <a:rPr lang="es-ES" sz="1800" dirty="0" smtClean="0"/>
              <a:t>Datos personales </a:t>
            </a:r>
            <a:r>
              <a:rPr lang="es-ES" sz="1800" b="1" dirty="0" smtClean="0"/>
              <a:t>no especialmente protegidos</a:t>
            </a:r>
            <a:r>
              <a:rPr lang="es-ES" sz="1800" dirty="0" smtClean="0"/>
              <a:t>:</a:t>
            </a:r>
          </a:p>
          <a:p>
            <a:r>
              <a:rPr lang="es-ES" sz="1800" dirty="0"/>
              <a:t>M</a:t>
            </a:r>
            <a:r>
              <a:rPr lang="es-ES" sz="1800" dirty="0" smtClean="0"/>
              <a:t>eramente identificativos -&gt; prevalece el interés público en su divulgación</a:t>
            </a:r>
          </a:p>
          <a:p>
            <a:r>
              <a:rPr lang="es-ES" sz="1800" dirty="0" smtClean="0"/>
              <a:t>El resto -&gt; ponderación de interés público / derechos de las personas afectadas</a:t>
            </a:r>
          </a:p>
          <a:p>
            <a:pPr marL="0" indent="0" algn="just">
              <a:buNone/>
            </a:pPr>
            <a:endParaRPr lang="es-ES" sz="18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7532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3989040"/>
          </a:xfrm>
        </p:spPr>
        <p:txBody>
          <a:bodyPr/>
          <a:lstStyle/>
          <a:p>
            <a:pPr marL="0" indent="0">
              <a:buNone/>
            </a:pPr>
            <a:endParaRPr lang="es-ES" sz="1600" dirty="0" smtClean="0"/>
          </a:p>
          <a:p>
            <a:pPr marL="0" indent="0">
              <a:buNone/>
            </a:pPr>
            <a:r>
              <a:rPr lang="es-ES" sz="1600" b="1" dirty="0" smtClean="0"/>
              <a:t>APLICACIÓN DE LOS LÍMITES De ACCESO:</a:t>
            </a:r>
          </a:p>
          <a:p>
            <a:pPr marL="0" indent="0">
              <a:buNone/>
            </a:pPr>
            <a:endParaRPr lang="es-ES" sz="1600" dirty="0"/>
          </a:p>
          <a:p>
            <a:pPr marL="0" indent="0">
              <a:buNone/>
            </a:pPr>
            <a:r>
              <a:rPr lang="es-ES" sz="1600" dirty="0" smtClean="0"/>
              <a:t>CAUSAS </a:t>
            </a:r>
            <a:r>
              <a:rPr lang="es-ES" sz="1600" dirty="0"/>
              <a:t>DE DENEGACIÓN </a:t>
            </a:r>
            <a:r>
              <a:rPr lang="es-ES" sz="1600" dirty="0" smtClean="0"/>
              <a:t> </a:t>
            </a:r>
            <a:r>
              <a:rPr lang="es-ES" sz="1600" dirty="0"/>
              <a:t>DE LA </a:t>
            </a:r>
            <a:r>
              <a:rPr lang="es-ES" sz="1600" dirty="0" smtClean="0"/>
              <a:t>INFORMACIÓN: no operan automáticamente -&gt;test del daño + test del interés público</a:t>
            </a:r>
          </a:p>
          <a:p>
            <a:pPr marL="0" indent="0">
              <a:buNone/>
            </a:pPr>
            <a:endParaRPr lang="es-ES" sz="1600" dirty="0"/>
          </a:p>
          <a:p>
            <a:pPr marL="0" indent="0">
              <a:buNone/>
            </a:pPr>
            <a:r>
              <a:rPr lang="es-ES" sz="1600" b="1" dirty="0" smtClean="0"/>
              <a:t>TERCEROS AFECTADOS:</a:t>
            </a:r>
          </a:p>
          <a:p>
            <a:pPr marL="0" indent="0">
              <a:buNone/>
            </a:pPr>
            <a:r>
              <a:rPr lang="es-ES" sz="1600" dirty="0" smtClean="0"/>
              <a:t>Si la información  solicitada puede afectar a terceros, serán escuchados en el procedimiento</a:t>
            </a:r>
          </a:p>
          <a:p>
            <a:pPr marL="0" indent="0">
              <a:buNone/>
            </a:pPr>
            <a:endParaRPr lang="es-ES" sz="1600" dirty="0"/>
          </a:p>
          <a:p>
            <a:pPr marL="0" indent="0">
              <a:buNone/>
            </a:pPr>
            <a:r>
              <a:rPr lang="es-ES" sz="1600" b="1" dirty="0" smtClean="0"/>
              <a:t>ACCESO PARCIAL:</a:t>
            </a:r>
          </a:p>
          <a:p>
            <a:pPr marL="0" indent="0">
              <a:buNone/>
            </a:pPr>
            <a:r>
              <a:rPr lang="es-ES" sz="1600" dirty="0"/>
              <a:t>S</a:t>
            </a:r>
            <a:r>
              <a:rPr lang="es-ES" sz="1600" dirty="0" smtClean="0"/>
              <a:t>e otorgará acceso parcial a la información cuando los límites al derecho de acceso no afecten a la totalidad de  la misma .</a:t>
            </a:r>
          </a:p>
          <a:p>
            <a:pPr marL="0" indent="0" algn="just">
              <a:buNone/>
            </a:pPr>
            <a:endParaRPr 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5684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0" indent="0">
              <a:buNone/>
            </a:pPr>
            <a:r>
              <a:rPr lang="es-ES" sz="1600" b="1" dirty="0" smtClean="0"/>
              <a:t>Formalización del acceso a  </a:t>
            </a:r>
            <a:r>
              <a:rPr lang="es-ES" sz="1600" b="1" dirty="0"/>
              <a:t> </a:t>
            </a:r>
            <a:r>
              <a:rPr lang="es-ES" sz="1600" b="1" dirty="0" smtClean="0"/>
              <a:t>la información:</a:t>
            </a:r>
            <a:endParaRPr lang="es-ES" sz="1600" b="1" dirty="0"/>
          </a:p>
          <a:p>
            <a:pPr marL="0" indent="0">
              <a:buNone/>
            </a:pPr>
            <a:endParaRPr lang="es-ES" sz="1600" dirty="0" smtClean="0"/>
          </a:p>
          <a:p>
            <a:pPr algn="just"/>
            <a:r>
              <a:rPr lang="es-ES" sz="1600" dirty="0" smtClean="0"/>
              <a:t>La tramitación finalizará a través de la puesta de la información a disposición del solicitante.</a:t>
            </a:r>
          </a:p>
          <a:p>
            <a:pPr algn="just"/>
            <a:r>
              <a:rPr lang="es-ES" sz="1600" dirty="0" smtClean="0"/>
              <a:t>En casos de otorgamiento u otorgamiento </a:t>
            </a:r>
            <a:r>
              <a:rPr lang="es-ES" sz="1600" dirty="0"/>
              <a:t>parcial de la </a:t>
            </a:r>
            <a:r>
              <a:rPr lang="es-ES" sz="1600" dirty="0" smtClean="0"/>
              <a:t>información, </a:t>
            </a:r>
            <a:r>
              <a:rPr lang="es-ES" sz="1600" dirty="0"/>
              <a:t>la tramitación </a:t>
            </a:r>
            <a:r>
              <a:rPr lang="es-ES" sz="1600" dirty="0" smtClean="0"/>
              <a:t> del expediente del derecho de acceso finalizará a través de la puesta a disposición </a:t>
            </a:r>
            <a:r>
              <a:rPr lang="es-ES" sz="1600" dirty="0"/>
              <a:t>del </a:t>
            </a:r>
            <a:r>
              <a:rPr lang="es-ES" sz="1600" dirty="0" smtClean="0"/>
              <a:t>solicitante (“formalización de acceso”).</a:t>
            </a:r>
            <a:endParaRPr lang="es-ES" sz="1600" dirty="0"/>
          </a:p>
          <a:p>
            <a:pPr algn="just"/>
            <a:r>
              <a:rPr lang="es-ES" sz="1600" dirty="0" smtClean="0"/>
              <a:t>Cuando </a:t>
            </a:r>
            <a:r>
              <a:rPr lang="es-ES" sz="1600" dirty="0"/>
              <a:t>no </a:t>
            </a:r>
            <a:r>
              <a:rPr lang="es-ES" sz="1600" dirty="0" smtClean="0"/>
              <a:t>pueda darse el acceso </a:t>
            </a:r>
            <a:r>
              <a:rPr lang="es-ES" sz="1600" dirty="0"/>
              <a:t>en </a:t>
            </a:r>
            <a:r>
              <a:rPr lang="es-ES" sz="1600" dirty="0" smtClean="0"/>
              <a:t>el momento </a:t>
            </a:r>
            <a:r>
              <a:rPr lang="es-ES" sz="1600" dirty="0"/>
              <a:t>de la </a:t>
            </a:r>
            <a:r>
              <a:rPr lang="es-ES" sz="1600" dirty="0" smtClean="0"/>
              <a:t>notificación </a:t>
            </a:r>
            <a:r>
              <a:rPr lang="es-ES" sz="1600" dirty="0"/>
              <a:t>de la </a:t>
            </a:r>
            <a:r>
              <a:rPr lang="es-ES" sz="1600" dirty="0" smtClean="0"/>
              <a:t>resolución tendrá que otorgarse</a:t>
            </a:r>
            <a:r>
              <a:rPr lang="es-ES" sz="1600" dirty="0"/>
              <a:t>, en </a:t>
            </a:r>
            <a:r>
              <a:rPr lang="es-ES" sz="1600" dirty="0" smtClean="0"/>
              <a:t>cualquier caso, </a:t>
            </a:r>
            <a:r>
              <a:rPr lang="es-ES" sz="1600" dirty="0"/>
              <a:t>en </a:t>
            </a:r>
            <a:r>
              <a:rPr lang="es-ES" sz="1600" dirty="0" smtClean="0"/>
              <a:t>un plazo </a:t>
            </a:r>
            <a:r>
              <a:rPr lang="es-ES" sz="1600" dirty="0"/>
              <a:t>no superior a 10 </a:t>
            </a:r>
            <a:r>
              <a:rPr lang="es-ES" sz="1600" dirty="0" smtClean="0"/>
              <a:t>días </a:t>
            </a:r>
            <a:r>
              <a:rPr lang="es-ES" sz="1600" dirty="0"/>
              <a:t>(</a:t>
            </a:r>
            <a:r>
              <a:rPr lang="es-ES" sz="1600" dirty="0" smtClean="0"/>
              <a:t>art. </a:t>
            </a:r>
            <a:r>
              <a:rPr lang="es-ES" sz="1600" dirty="0"/>
              <a:t>22.1 LTAIBG</a:t>
            </a:r>
            <a:r>
              <a:rPr lang="es-ES" sz="1600" dirty="0" smtClean="0"/>
              <a:t>).</a:t>
            </a:r>
          </a:p>
          <a:p>
            <a:pPr marL="0" indent="0" algn="just">
              <a:buNone/>
            </a:pPr>
            <a:endParaRPr lang="es-ES" sz="1600" b="1" dirty="0"/>
          </a:p>
          <a:p>
            <a:pPr marL="0" indent="0" algn="just">
              <a:buNone/>
            </a:pPr>
            <a:r>
              <a:rPr lang="es-ES" sz="1600" b="1" dirty="0" smtClean="0"/>
              <a:t>RECURSOS</a:t>
            </a:r>
          </a:p>
          <a:p>
            <a:pPr algn="just"/>
            <a:r>
              <a:rPr lang="es-ES" sz="1600" dirty="0" smtClean="0"/>
              <a:t>Reclamación potestativa y previa  (1 mes desde la notificación o silencio. A contar desde el día siguiente)</a:t>
            </a:r>
          </a:p>
          <a:p>
            <a:pPr algn="just"/>
            <a:r>
              <a:rPr lang="es-ES" sz="1600" dirty="0" smtClean="0"/>
              <a:t>Impugnación vía contenciosa-administrativa</a:t>
            </a:r>
          </a:p>
          <a:p>
            <a:pPr marL="0" indent="0" algn="just">
              <a:buNone/>
            </a:pPr>
            <a:endParaRPr 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00533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1"/>
            <a:ext cx="8229600" cy="3412976"/>
          </a:xfrm>
        </p:spPr>
        <p:txBody>
          <a:bodyPr/>
          <a:lstStyle/>
          <a:p>
            <a:pPr marL="0" indent="0">
              <a:buNone/>
            </a:pPr>
            <a:endParaRPr lang="es-ES" sz="1800" b="1" dirty="0" smtClean="0"/>
          </a:p>
          <a:p>
            <a:pPr marL="0" indent="0">
              <a:buNone/>
            </a:pPr>
            <a:r>
              <a:rPr lang="es-ES" sz="1800" b="1" dirty="0" smtClean="0"/>
              <a:t>Documentación de la fase de recurso  del expediente del derecho de acceso</a:t>
            </a:r>
            <a:r>
              <a:rPr lang="es-ES" sz="1800" dirty="0" smtClean="0"/>
              <a:t>: </a:t>
            </a:r>
          </a:p>
          <a:p>
            <a:pPr marL="0" indent="0">
              <a:buNone/>
            </a:pPr>
            <a:endParaRPr lang="es-ES" sz="1800" dirty="0" smtClean="0"/>
          </a:p>
          <a:p>
            <a:r>
              <a:rPr lang="es-ES" sz="1800" dirty="0"/>
              <a:t>R</a:t>
            </a:r>
            <a:r>
              <a:rPr lang="es-ES" sz="1800" dirty="0" smtClean="0"/>
              <a:t>eclamación + alegaciones + resolución del consejo de transparencia  + resolución de ejecución de dicha resolución del consejo.</a:t>
            </a:r>
          </a:p>
          <a:p>
            <a:pPr marL="0" indent="0">
              <a:buNone/>
            </a:pPr>
            <a:endParaRPr lang="es-ES" sz="1800" dirty="0" smtClean="0"/>
          </a:p>
          <a:p>
            <a:pPr algn="just"/>
            <a:r>
              <a:rPr lang="es-ES" sz="1800" dirty="0" smtClean="0"/>
              <a:t>El plazo máximo para resolver y notificar por parte </a:t>
            </a:r>
            <a:r>
              <a:rPr lang="es-ES" sz="1800" dirty="0"/>
              <a:t>del </a:t>
            </a:r>
            <a:r>
              <a:rPr lang="es-ES" sz="1800" dirty="0" smtClean="0"/>
              <a:t>Consejo </a:t>
            </a:r>
            <a:r>
              <a:rPr lang="es-ES" sz="1800" dirty="0"/>
              <a:t>de Transparencia </a:t>
            </a:r>
            <a:r>
              <a:rPr lang="es-ES" sz="1800" dirty="0" smtClean="0"/>
              <a:t> y Buen Gobierno será </a:t>
            </a:r>
            <a:r>
              <a:rPr lang="es-ES" sz="1800" dirty="0"/>
              <a:t>de tres </a:t>
            </a:r>
            <a:r>
              <a:rPr lang="es-ES" sz="1800" dirty="0" smtClean="0"/>
              <a:t>meses</a:t>
            </a:r>
            <a:r>
              <a:rPr lang="es-ES" sz="1800" dirty="0"/>
              <a:t>, </a:t>
            </a:r>
            <a:r>
              <a:rPr lang="es-ES" sz="1800" dirty="0" smtClean="0"/>
              <a:t>transcurrido </a:t>
            </a:r>
            <a:r>
              <a:rPr lang="es-ES" sz="1800" dirty="0"/>
              <a:t>el </a:t>
            </a:r>
            <a:r>
              <a:rPr lang="es-ES" sz="1800" dirty="0" smtClean="0"/>
              <a:t>cual </a:t>
            </a:r>
            <a:r>
              <a:rPr lang="es-ES" sz="1800" dirty="0"/>
              <a:t>la reclamación </a:t>
            </a:r>
            <a:r>
              <a:rPr lang="es-ES" sz="1800" dirty="0" smtClean="0"/>
              <a:t>se entenderá </a:t>
            </a:r>
            <a:r>
              <a:rPr lang="es-ES" sz="1800" dirty="0"/>
              <a:t>desestimada</a:t>
            </a:r>
          </a:p>
          <a:p>
            <a:pPr marL="0" indent="0" algn="just">
              <a:buNone/>
            </a:pPr>
            <a:endParaRPr lang="es-ES" sz="18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1105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3648" y="1417638"/>
            <a:ext cx="6624736" cy="4328150"/>
          </a:xfrm>
          <a:prstGeom prst="rect">
            <a:avLst/>
          </a:prstGeom>
        </p:spPr>
      </p:pic>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estatal</a:t>
            </a:r>
            <a:endParaRPr lang="es-ES" sz="3600" dirty="0" smtClean="0">
              <a:ea typeface="+mj-ea"/>
            </a:endParaRPr>
          </a:p>
        </p:txBody>
      </p:sp>
      <p:pic>
        <p:nvPicPr>
          <p:cNvPr id="6" name="Picture 4" descr="Terraqui logo gran castel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22983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0"/>
            <a:ext cx="8229600" cy="4916678"/>
          </a:xfrm>
        </p:spPr>
        <p:txBody>
          <a:bodyPr/>
          <a:lstStyle/>
          <a:p>
            <a:pPr marL="0" indent="0" algn="just">
              <a:buNone/>
            </a:pPr>
            <a:r>
              <a:rPr lang="es-ES" sz="1600" b="1" dirty="0" smtClean="0"/>
              <a:t>LEY 19/2014, DE 29 DE DICIEMBRE, DE TRANSPARENCIA, </a:t>
            </a:r>
            <a:r>
              <a:rPr lang="it-IT" sz="1600" b="1" dirty="0" smtClean="0"/>
              <a:t>ACCESO A LA INFORMACIÓN Y BUEN GOBIERNO (LTRCAT). </a:t>
            </a:r>
            <a:r>
              <a:rPr lang="es-ES" sz="1800" b="1" dirty="0" smtClean="0"/>
              <a:t>5 objetivos:</a:t>
            </a:r>
          </a:p>
          <a:p>
            <a:pPr marL="0" indent="0">
              <a:buNone/>
            </a:pPr>
            <a:endParaRPr lang="es-ES" sz="1800" dirty="0" smtClean="0"/>
          </a:p>
          <a:p>
            <a:pPr>
              <a:buFont typeface="+mj-lt"/>
              <a:buAutoNum type="arabicPeriod"/>
            </a:pPr>
            <a:r>
              <a:rPr lang="es-ES" sz="1800" dirty="0" smtClean="0"/>
              <a:t>Regular </a:t>
            </a:r>
            <a:r>
              <a:rPr lang="es-ES" sz="1800" dirty="0"/>
              <a:t>y garantizar la transparencia </a:t>
            </a:r>
            <a:r>
              <a:rPr lang="es-ES" sz="1800" dirty="0" smtClean="0"/>
              <a:t>de </a:t>
            </a:r>
            <a:r>
              <a:rPr lang="es-ES" sz="1800" dirty="0"/>
              <a:t>la actividad pública</a:t>
            </a:r>
          </a:p>
          <a:p>
            <a:pPr>
              <a:buFont typeface="+mj-lt"/>
              <a:buAutoNum type="arabicPeriod"/>
            </a:pPr>
            <a:r>
              <a:rPr lang="es-ES" sz="1800" dirty="0" smtClean="0"/>
              <a:t>Regular </a:t>
            </a:r>
            <a:r>
              <a:rPr lang="es-ES" sz="1800" dirty="0"/>
              <a:t>y garantizar el derecho de acceso </a:t>
            </a:r>
            <a:r>
              <a:rPr lang="es-ES" sz="1800" dirty="0" smtClean="0"/>
              <a:t>a la información </a:t>
            </a:r>
            <a:r>
              <a:rPr lang="es-ES" sz="1800" dirty="0"/>
              <a:t>pública</a:t>
            </a:r>
          </a:p>
          <a:p>
            <a:pPr>
              <a:buFont typeface="+mj-lt"/>
              <a:buAutoNum type="arabicPeriod"/>
            </a:pPr>
            <a:r>
              <a:rPr lang="fr-FR" sz="1800" dirty="0" err="1" smtClean="0"/>
              <a:t>Principios</a:t>
            </a:r>
            <a:r>
              <a:rPr lang="fr-FR" sz="1800" dirty="0" smtClean="0"/>
              <a:t> </a:t>
            </a:r>
            <a:r>
              <a:rPr lang="fr-FR" sz="1800" dirty="0"/>
              <a:t>y </a:t>
            </a:r>
            <a:r>
              <a:rPr lang="fr-FR" sz="1800" dirty="0" err="1" smtClean="0"/>
              <a:t>obligaciones</a:t>
            </a:r>
            <a:r>
              <a:rPr lang="fr-FR" sz="1800" dirty="0" smtClean="0"/>
              <a:t> </a:t>
            </a:r>
            <a:r>
              <a:rPr lang="fr-FR" sz="1800" dirty="0"/>
              <a:t>de </a:t>
            </a:r>
            <a:r>
              <a:rPr lang="fr-FR" sz="1800" dirty="0" err="1"/>
              <a:t>b</a:t>
            </a:r>
            <a:r>
              <a:rPr lang="fr-FR" sz="1800" dirty="0" err="1" smtClean="0"/>
              <a:t>uen</a:t>
            </a:r>
            <a:r>
              <a:rPr lang="fr-FR" sz="1800" dirty="0" smtClean="0"/>
              <a:t> </a:t>
            </a:r>
            <a:r>
              <a:rPr lang="fr-FR" sz="1800" dirty="0" err="1"/>
              <a:t>g</a:t>
            </a:r>
            <a:r>
              <a:rPr lang="fr-FR" sz="1800" dirty="0" err="1" smtClean="0"/>
              <a:t>obierno</a:t>
            </a:r>
            <a:r>
              <a:rPr lang="fr-FR" sz="1800" dirty="0"/>
              <a:t>: </a:t>
            </a:r>
            <a:r>
              <a:rPr lang="fr-FR" sz="1800" dirty="0" err="1"/>
              <a:t>criterios</a:t>
            </a:r>
            <a:r>
              <a:rPr lang="fr-FR" sz="1800" dirty="0"/>
              <a:t> </a:t>
            </a:r>
            <a:r>
              <a:rPr lang="fr-FR" sz="1800" dirty="0" smtClean="0"/>
              <a:t>de </a:t>
            </a:r>
            <a:r>
              <a:rPr lang="fr-FR" sz="1800" dirty="0" err="1" smtClean="0"/>
              <a:t>actuación</a:t>
            </a:r>
            <a:r>
              <a:rPr lang="fr-FR" sz="1800" dirty="0"/>
              <a:t> </a:t>
            </a:r>
            <a:r>
              <a:rPr lang="fr-FR" sz="1800" dirty="0" smtClean="0"/>
              <a:t>de</a:t>
            </a:r>
            <a:r>
              <a:rPr lang="es-ES" sz="1800" dirty="0"/>
              <a:t> </a:t>
            </a:r>
            <a:r>
              <a:rPr lang="es-ES" sz="1800" dirty="0" smtClean="0"/>
              <a:t>altos </a:t>
            </a:r>
            <a:r>
              <a:rPr lang="es-ES" sz="1800" dirty="0"/>
              <a:t>cargos y personal</a:t>
            </a:r>
          </a:p>
          <a:p>
            <a:pPr>
              <a:buFont typeface="+mj-lt"/>
              <a:buAutoNum type="arabicPeriod"/>
            </a:pPr>
            <a:r>
              <a:rPr lang="es-ES" sz="1800" dirty="0" smtClean="0"/>
              <a:t>Gobierno </a:t>
            </a:r>
            <a:r>
              <a:rPr lang="es-ES" sz="1800" dirty="0"/>
              <a:t>abierto y participación </a:t>
            </a:r>
            <a:r>
              <a:rPr lang="es-ES" sz="1800" dirty="0" smtClean="0"/>
              <a:t>ciudadana</a:t>
            </a:r>
            <a:endParaRPr lang="es-ES" sz="1800" dirty="0"/>
          </a:p>
          <a:p>
            <a:pPr>
              <a:buFont typeface="+mj-lt"/>
              <a:buAutoNum type="arabicPeriod"/>
            </a:pPr>
            <a:r>
              <a:rPr lang="fr-FR" sz="1800" dirty="0" err="1" smtClean="0"/>
              <a:t>Régimen</a:t>
            </a:r>
            <a:r>
              <a:rPr lang="fr-FR" sz="1800" dirty="0" smtClean="0"/>
              <a:t> </a:t>
            </a:r>
            <a:r>
              <a:rPr lang="fr-FR" sz="1800" dirty="0"/>
              <a:t>de garantías y </a:t>
            </a:r>
            <a:r>
              <a:rPr lang="fr-FR" sz="1800" dirty="0" err="1"/>
              <a:t>responsabilidades</a:t>
            </a:r>
            <a:r>
              <a:rPr lang="fr-FR" sz="1800" dirty="0"/>
              <a:t> </a:t>
            </a:r>
            <a:r>
              <a:rPr lang="fr-FR" sz="1800" dirty="0" err="1" smtClean="0"/>
              <a:t>por</a:t>
            </a:r>
            <a:r>
              <a:rPr lang="fr-FR" sz="1800" dirty="0" smtClean="0"/>
              <a:t> </a:t>
            </a:r>
            <a:r>
              <a:rPr lang="fr-FR" sz="1800" dirty="0" err="1" smtClean="0"/>
              <a:t>incumplimientos</a:t>
            </a:r>
            <a:endParaRPr lang="fr-FR" sz="1800" dirty="0" smtClean="0"/>
          </a:p>
          <a:p>
            <a:pPr marL="0" indent="0">
              <a:buNone/>
            </a:pPr>
            <a:endParaRPr lang="fr-FR" sz="1800" dirty="0"/>
          </a:p>
          <a:p>
            <a:pPr marL="0" indent="0">
              <a:buNone/>
            </a:pPr>
            <a:r>
              <a:rPr lang="es-ES" sz="1800" dirty="0"/>
              <a:t>En la determinación de los objetivos de la Ley ya se observa su </a:t>
            </a:r>
            <a:r>
              <a:rPr lang="es-ES" sz="1800" dirty="0" smtClean="0"/>
              <a:t>amplio </a:t>
            </a:r>
            <a:r>
              <a:rPr lang="es-ES" sz="1800" dirty="0"/>
              <a:t>campo de regulación, el cual </a:t>
            </a:r>
            <a:r>
              <a:rPr lang="es-ES" sz="1800" dirty="0" smtClean="0"/>
              <a:t>excede mucho a la Ley de Transparencia estatal. </a:t>
            </a:r>
            <a:r>
              <a:rPr lang="es-ES" sz="1800" dirty="0"/>
              <a:t>Pero es en el análisis de su </a:t>
            </a:r>
            <a:r>
              <a:rPr lang="es-ES" sz="1800" dirty="0" smtClean="0"/>
              <a:t>contenido </a:t>
            </a:r>
            <a:r>
              <a:rPr lang="es-ES" sz="1800" dirty="0"/>
              <a:t>donde </a:t>
            </a:r>
            <a:r>
              <a:rPr lang="es-ES" sz="1800" dirty="0" smtClean="0"/>
              <a:t>se advierte su auténtico </a:t>
            </a:r>
            <a:r>
              <a:rPr lang="es-ES" sz="1800" dirty="0"/>
              <a:t>alcance.</a:t>
            </a:r>
          </a:p>
          <a:p>
            <a:pPr marL="0" indent="0">
              <a:buNone/>
            </a:pPr>
            <a:endParaRPr lang="es-ES" sz="1800"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163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200" dirty="0" smtClean="0">
                <a:ea typeface="+mj-ea"/>
              </a:rPr>
              <a:t>Contenidos de la sesión</a:t>
            </a:r>
          </a:p>
        </p:txBody>
      </p:sp>
      <p:sp>
        <p:nvSpPr>
          <p:cNvPr id="3075" name="Rectangle 3"/>
          <p:cNvSpPr>
            <a:spLocks noGrp="1" noChangeArrowheads="1"/>
          </p:cNvSpPr>
          <p:nvPr>
            <p:ph type="body" idx="1"/>
          </p:nvPr>
        </p:nvSpPr>
        <p:spPr>
          <a:xfrm>
            <a:off x="457200" y="1600200"/>
            <a:ext cx="8229600" cy="4565103"/>
          </a:xfrm>
        </p:spPr>
        <p:txBody>
          <a:bodyPr/>
          <a:lstStyle/>
          <a:p>
            <a:pPr marL="0" indent="0" algn="ctr">
              <a:buNone/>
            </a:pPr>
            <a:r>
              <a:rPr lang="es-ES" sz="2000" b="1" dirty="0"/>
              <a:t>14 de noviembre  / Módulo </a:t>
            </a:r>
            <a:r>
              <a:rPr lang="es-ES" sz="2000" b="1" dirty="0" smtClean="0"/>
              <a:t>4</a:t>
            </a:r>
          </a:p>
          <a:p>
            <a:pPr marL="0" indent="0" algn="ctr">
              <a:buNone/>
            </a:pPr>
            <a:endParaRPr lang="es-ES" sz="2000" b="1" dirty="0" smtClean="0"/>
          </a:p>
          <a:p>
            <a:pPr marL="0" indent="0" algn="ctr">
              <a:buNone/>
            </a:pPr>
            <a:r>
              <a:rPr lang="es-ES" sz="2400" b="1" dirty="0" smtClean="0">
                <a:solidFill>
                  <a:srgbClr val="008000"/>
                </a:solidFill>
              </a:rPr>
              <a:t>Previsión </a:t>
            </a:r>
            <a:r>
              <a:rPr lang="es-ES" sz="2400" b="1" dirty="0">
                <a:solidFill>
                  <a:srgbClr val="008000"/>
                </a:solidFill>
              </a:rPr>
              <a:t>de novedades  normativas </a:t>
            </a:r>
            <a:r>
              <a:rPr lang="es-ES" sz="2400" b="1" dirty="0" smtClean="0">
                <a:solidFill>
                  <a:srgbClr val="008000"/>
                </a:solidFill>
              </a:rPr>
              <a:t>y tendencias. </a:t>
            </a:r>
          </a:p>
          <a:p>
            <a:pPr marL="0" indent="0" algn="ctr">
              <a:buNone/>
            </a:pPr>
            <a:endParaRPr lang="es-ES" sz="2400" dirty="0">
              <a:solidFill>
                <a:srgbClr val="008000"/>
              </a:solidFill>
            </a:endParaRPr>
          </a:p>
          <a:p>
            <a:r>
              <a:rPr lang="es-ES" sz="2000" dirty="0" smtClean="0"/>
              <a:t>Nueva </a:t>
            </a:r>
            <a:r>
              <a:rPr lang="es-ES" sz="2000" dirty="0"/>
              <a:t>Ley de </a:t>
            </a:r>
            <a:r>
              <a:rPr lang="es-ES" sz="2000" dirty="0" smtClean="0"/>
              <a:t>Territorio. </a:t>
            </a:r>
            <a:r>
              <a:rPr lang="es-ES" sz="2000" dirty="0"/>
              <a:t>Principales novedades y ámbitos  de actuación. </a:t>
            </a:r>
            <a:endParaRPr lang="es-ES" sz="2000" dirty="0" smtClean="0"/>
          </a:p>
          <a:p>
            <a:r>
              <a:rPr lang="es-ES" sz="2000" dirty="0" smtClean="0"/>
              <a:t>Ley </a:t>
            </a:r>
            <a:r>
              <a:rPr lang="es-ES" sz="2000" dirty="0"/>
              <a:t>de </a:t>
            </a:r>
            <a:r>
              <a:rPr lang="es-ES" sz="2000" dirty="0" smtClean="0"/>
              <a:t>Transparencia. </a:t>
            </a:r>
            <a:r>
              <a:rPr lang="es-ES" sz="2000" dirty="0"/>
              <a:t>Incidencia de la norma </a:t>
            </a:r>
            <a:r>
              <a:rPr lang="es-ES" sz="2000" dirty="0" smtClean="0"/>
              <a:t>en el ámbito </a:t>
            </a:r>
            <a:r>
              <a:rPr lang="es-ES" sz="2000" dirty="0"/>
              <a:t>del urbanismo y el territorio. </a:t>
            </a:r>
            <a:endParaRPr lang="es-ES" sz="2000" dirty="0" smtClean="0"/>
          </a:p>
          <a:p>
            <a:r>
              <a:rPr lang="es-ES" sz="2000" dirty="0" smtClean="0"/>
              <a:t>Nueva </a:t>
            </a:r>
            <a:r>
              <a:rPr lang="es-ES" sz="2000" dirty="0"/>
              <a:t>Ley de cambio </a:t>
            </a:r>
            <a:r>
              <a:rPr lang="es-ES" sz="2000" dirty="0" smtClean="0"/>
              <a:t>climático</a:t>
            </a:r>
            <a:r>
              <a:rPr lang="es-ES" sz="2000" dirty="0"/>
              <a:t>. Principales novedades y análisis  de su  inclusión en </a:t>
            </a:r>
            <a:r>
              <a:rPr lang="es-ES" sz="2000" dirty="0" smtClean="0"/>
              <a:t> la Ley de Territorio.</a:t>
            </a:r>
          </a:p>
          <a:p>
            <a:r>
              <a:rPr lang="es-ES" sz="2000" dirty="0" smtClean="0"/>
              <a:t>Nueva agenda urbana Hábitat III.</a:t>
            </a:r>
          </a:p>
          <a:p>
            <a:r>
              <a:rPr lang="es-ES" sz="2000" dirty="0" smtClean="0"/>
              <a:t>Infraestructura verde.</a:t>
            </a:r>
          </a:p>
          <a:p>
            <a:pPr marL="0" indent="0">
              <a:buNone/>
            </a:pPr>
            <a:endParaRPr lang="es-ES" altLang="es-ES"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827584" y="1448345"/>
            <a:ext cx="7488832" cy="4278094"/>
          </a:xfrm>
          <a:prstGeom prst="rect">
            <a:avLst/>
          </a:prstGeom>
        </p:spPr>
        <p:txBody>
          <a:bodyPr wrap="square">
            <a:spAutoFit/>
          </a:bodyPr>
          <a:lstStyle/>
          <a:p>
            <a:pPr algn="just"/>
            <a:r>
              <a:rPr lang="es-ES" sz="1600" b="1" dirty="0" smtClean="0"/>
              <a:t>Entrada en vigor</a:t>
            </a:r>
            <a:r>
              <a:rPr lang="es-ES" sz="1600" dirty="0" smtClean="0"/>
              <a:t>: </a:t>
            </a:r>
          </a:p>
          <a:p>
            <a:pPr algn="just"/>
            <a:endParaRPr lang="es-ES" sz="1600" dirty="0" smtClean="0"/>
          </a:p>
          <a:p>
            <a:pPr algn="just"/>
            <a:r>
              <a:rPr lang="es-ES" sz="1600" dirty="0" smtClean="0"/>
              <a:t>DF4a: </a:t>
            </a:r>
            <a:r>
              <a:rPr lang="es-ES" sz="1600" dirty="0"/>
              <a:t>se establece que la ley </a:t>
            </a:r>
            <a:r>
              <a:rPr lang="es-ES" sz="1600" dirty="0" smtClean="0"/>
              <a:t>entra </a:t>
            </a:r>
            <a:r>
              <a:rPr lang="es-ES" sz="1600" dirty="0"/>
              <a:t>en vigor </a:t>
            </a:r>
            <a:r>
              <a:rPr lang="es-ES" sz="1600" dirty="0" smtClean="0"/>
              <a:t>al cabo de </a:t>
            </a:r>
            <a:r>
              <a:rPr lang="es-ES" sz="1600" dirty="0"/>
              <a:t>seis meses de su  publicación </a:t>
            </a:r>
            <a:r>
              <a:rPr lang="es-ES" sz="1600" dirty="0" smtClean="0"/>
              <a:t>en el </a:t>
            </a:r>
            <a:r>
              <a:rPr lang="es-ES" sz="1600" dirty="0"/>
              <a:t>DOGC. Por lo </a:t>
            </a:r>
            <a:r>
              <a:rPr lang="es-ES" sz="1600" dirty="0" smtClean="0"/>
              <a:t>tanto, </a:t>
            </a:r>
            <a:r>
              <a:rPr lang="es-ES" sz="1600" dirty="0"/>
              <a:t>la </a:t>
            </a:r>
            <a:r>
              <a:rPr lang="es-ES" sz="1600" dirty="0" smtClean="0"/>
              <a:t>Ley </a:t>
            </a:r>
            <a:r>
              <a:rPr lang="es-ES" sz="1600" dirty="0"/>
              <a:t>19/2014 de 29 de diciembre será </a:t>
            </a:r>
            <a:r>
              <a:rPr lang="es-ES" sz="1600" b="1" dirty="0"/>
              <a:t>de obligado cumplimiento por </a:t>
            </a:r>
            <a:r>
              <a:rPr lang="es-ES" sz="1600" b="1" dirty="0" smtClean="0"/>
              <a:t>las </a:t>
            </a:r>
            <a:r>
              <a:rPr lang="es-ES" sz="1600" b="1" dirty="0"/>
              <a:t>entidades el </a:t>
            </a:r>
            <a:r>
              <a:rPr lang="es-ES" sz="1600" b="1" dirty="0" smtClean="0"/>
              <a:t>1 </a:t>
            </a:r>
            <a:r>
              <a:rPr lang="es-ES" sz="1600" b="1" dirty="0"/>
              <a:t>de </a:t>
            </a:r>
            <a:r>
              <a:rPr lang="es-ES" sz="1600" b="1" dirty="0" smtClean="0"/>
              <a:t>julio </a:t>
            </a:r>
            <a:r>
              <a:rPr lang="es-ES" sz="1600" b="1" dirty="0"/>
              <a:t>de 2015.</a:t>
            </a:r>
            <a:endParaRPr lang="es-ES" sz="1600" dirty="0"/>
          </a:p>
          <a:p>
            <a:pPr algn="just"/>
            <a:endParaRPr lang="es-ES" sz="1600" dirty="0" smtClean="0"/>
          </a:p>
          <a:p>
            <a:pPr algn="just"/>
            <a:r>
              <a:rPr lang="es-ES" sz="1600" dirty="0" smtClean="0"/>
              <a:t>También se establece </a:t>
            </a:r>
            <a:r>
              <a:rPr lang="es-ES" sz="1600" dirty="0"/>
              <a:t>que por  todo aquello relacionado </a:t>
            </a:r>
            <a:r>
              <a:rPr lang="es-ES" sz="1600" dirty="0" smtClean="0"/>
              <a:t>con </a:t>
            </a:r>
            <a:r>
              <a:rPr lang="es-ES" sz="1600" dirty="0"/>
              <a:t>el título segundo, relativo a la transparencia, se amplía su  entrada en vigor, </a:t>
            </a:r>
            <a:r>
              <a:rPr lang="es-ES" sz="1600" dirty="0" smtClean="0"/>
              <a:t>a</a:t>
            </a:r>
            <a:r>
              <a:rPr lang="es-ES" sz="1600" b="1" dirty="0" smtClean="0"/>
              <a:t> </a:t>
            </a:r>
            <a:r>
              <a:rPr lang="es-ES" sz="1600" b="1" dirty="0"/>
              <a:t>un año por los entes que integran las administraciones locales</a:t>
            </a:r>
            <a:r>
              <a:rPr lang="es-ES" sz="1600" dirty="0" smtClean="0"/>
              <a:t>.</a:t>
            </a:r>
          </a:p>
          <a:p>
            <a:pPr algn="just"/>
            <a:endParaRPr lang="es-ES" sz="1600" dirty="0"/>
          </a:p>
          <a:p>
            <a:pPr algn="just"/>
            <a:r>
              <a:rPr lang="es-ES" sz="1600" dirty="0" smtClean="0"/>
              <a:t>Se determina también que </a:t>
            </a:r>
            <a:r>
              <a:rPr lang="es-ES" sz="1600" dirty="0"/>
              <a:t>en </a:t>
            </a:r>
            <a:r>
              <a:rPr lang="es-ES" sz="1600" b="1" dirty="0"/>
              <a:t>el plazo máximo de 3 meses</a:t>
            </a:r>
            <a:r>
              <a:rPr lang="es-ES" sz="1600" dirty="0"/>
              <a:t> desde la publicación </a:t>
            </a:r>
            <a:r>
              <a:rPr lang="es-ES" sz="1600" dirty="0" smtClean="0"/>
              <a:t>de </a:t>
            </a:r>
            <a:r>
              <a:rPr lang="es-ES" sz="1600" dirty="0"/>
              <a:t>la ley, la Administración de la Generalitat tiene que elaborar  y aprobar  un programa específico de formación  para los  altos cargos y los </a:t>
            </a:r>
            <a:r>
              <a:rPr lang="es-ES" sz="1600" dirty="0" smtClean="0"/>
              <a:t>otros </a:t>
            </a:r>
            <a:r>
              <a:rPr lang="es-ES" sz="1600" dirty="0"/>
              <a:t>servidores y personas obligadas por esta ley. </a:t>
            </a:r>
            <a:endParaRPr lang="es-ES" sz="1600" dirty="0" smtClean="0"/>
          </a:p>
          <a:p>
            <a:pPr algn="just"/>
            <a:r>
              <a:rPr lang="es-ES" sz="1600" dirty="0" smtClean="0"/>
              <a:t>En </a:t>
            </a:r>
            <a:r>
              <a:rPr lang="es-ES" sz="1600" dirty="0"/>
              <a:t>concreto el </a:t>
            </a:r>
            <a:r>
              <a:rPr lang="es-ES" sz="1600" b="1" dirty="0"/>
              <a:t>programa específico para las entidades no lucrativas </a:t>
            </a:r>
            <a:r>
              <a:rPr lang="es-ES" sz="1600" dirty="0"/>
              <a:t>se tendrá que  hacer en colaboración con las entidades de segundo  y tercer nivel más representabas del sector.</a:t>
            </a:r>
          </a:p>
        </p:txBody>
      </p:sp>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9899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0"/>
            <a:ext cx="8229600" cy="3845024"/>
          </a:xfrm>
        </p:spPr>
        <p:txBody>
          <a:bodyPr/>
          <a:lstStyle/>
          <a:p>
            <a:pPr marL="0" indent="0">
              <a:buNone/>
            </a:pPr>
            <a:r>
              <a:rPr lang="es-ES" sz="2000" b="1" dirty="0" smtClean="0"/>
              <a:t>Triple dimensión de la transparencia:</a:t>
            </a:r>
          </a:p>
          <a:p>
            <a:pPr marL="0" indent="0">
              <a:buNone/>
            </a:pPr>
            <a:endParaRPr lang="es-ES" sz="2000" dirty="0" smtClean="0"/>
          </a:p>
          <a:p>
            <a:r>
              <a:rPr lang="es-ES" sz="2000" dirty="0" smtClean="0"/>
              <a:t>Transparencia como "Publicidad Activa" (dimensión proactiva)</a:t>
            </a:r>
          </a:p>
          <a:p>
            <a:r>
              <a:rPr lang="es-ES" sz="2000" dirty="0" smtClean="0"/>
              <a:t>Transparencia como "Derecho de acceso a la información pública“ (dimensión pasiva o reactiva)</a:t>
            </a:r>
          </a:p>
          <a:p>
            <a:r>
              <a:rPr lang="es-ES" sz="2000" dirty="0" smtClean="0"/>
              <a:t>Transparencia colaborativa o participativa (Gobierno Abierto)</a:t>
            </a:r>
          </a:p>
          <a:p>
            <a:pPr marL="0" indent="0">
              <a:buNone/>
            </a:pPr>
            <a:endParaRPr lang="es-ES" sz="2000" dirty="0" smtClean="0"/>
          </a:p>
          <a:p>
            <a:pPr marL="0" indent="0">
              <a:buNone/>
            </a:pPr>
            <a:r>
              <a:rPr lang="es-ES" sz="2000" dirty="0" smtClean="0"/>
              <a:t>“</a:t>
            </a:r>
            <a:r>
              <a:rPr lang="es-ES" sz="2000" i="1" dirty="0" smtClean="0"/>
              <a:t>La transparencia es más que cumplir con la publicación de unos indicadores en las páginas Web, exige un cambio cultural, organizativo y estratégico muy ambicioso</a:t>
            </a:r>
            <a:r>
              <a:rPr lang="es-ES" sz="2000" dirty="0" smtClean="0"/>
              <a:t>” (Manuel </a:t>
            </a:r>
            <a:r>
              <a:rPr lang="es-ES" sz="2000" dirty="0" err="1" smtClean="0"/>
              <a:t>Villoria</a:t>
            </a:r>
            <a:r>
              <a:rPr lang="es-ES" sz="2000" dirty="0" smtClean="0"/>
              <a:t>)</a:t>
            </a:r>
          </a:p>
          <a:p>
            <a:pPr marL="0" indent="0" algn="just">
              <a:buNone/>
            </a:pPr>
            <a:endParaRPr lang="es-ES" sz="20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9355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600200"/>
            <a:ext cx="8229600" cy="4916678"/>
          </a:xfrm>
        </p:spPr>
        <p:txBody>
          <a:bodyPr/>
          <a:lstStyle/>
          <a:p>
            <a:pPr marL="0" indent="0">
              <a:buNone/>
            </a:pPr>
            <a:endParaRPr lang="es-ES" sz="2000" dirty="0" smtClean="0"/>
          </a:p>
          <a:p>
            <a:pPr marL="0" indent="0">
              <a:buNone/>
            </a:pPr>
            <a:r>
              <a:rPr lang="es-ES" sz="2000" b="1" dirty="0" smtClean="0"/>
              <a:t>Publicidad activa:</a:t>
            </a:r>
          </a:p>
          <a:p>
            <a:pPr marL="0" indent="0">
              <a:buNone/>
            </a:pPr>
            <a:endParaRPr lang="es-ES" sz="2000" b="1" dirty="0"/>
          </a:p>
          <a:p>
            <a:pPr marL="0" indent="0" algn="just">
              <a:buNone/>
            </a:pPr>
            <a:r>
              <a:rPr lang="es-ES" sz="2000" dirty="0"/>
              <a:t>“</a:t>
            </a:r>
            <a:r>
              <a:rPr lang="es-ES" sz="2000" i="1" dirty="0"/>
              <a:t>Un gobierno </a:t>
            </a:r>
            <a:r>
              <a:rPr lang="es-ES" sz="2000" i="1" dirty="0" smtClean="0"/>
              <a:t>transparente </a:t>
            </a:r>
            <a:r>
              <a:rPr lang="es-ES" sz="2000" i="1" dirty="0"/>
              <a:t>fomenta y promueve la rendición </a:t>
            </a:r>
            <a:r>
              <a:rPr lang="es-ES" sz="2000" i="1" dirty="0" smtClean="0"/>
              <a:t>de cuentas </a:t>
            </a:r>
            <a:r>
              <a:rPr lang="es-ES" sz="2000" i="1" dirty="0"/>
              <a:t>de la Administración ante la ciudadanía, </a:t>
            </a:r>
            <a:r>
              <a:rPr lang="es-ES" sz="2000" i="1" dirty="0" smtClean="0"/>
              <a:t>y proporciona </a:t>
            </a:r>
            <a:r>
              <a:rPr lang="es-ES" sz="2000" i="1" dirty="0"/>
              <a:t>información sobre lo que está realizando y </a:t>
            </a:r>
            <a:r>
              <a:rPr lang="es-ES" sz="2000" i="1" dirty="0" smtClean="0"/>
              <a:t>sus planes de </a:t>
            </a:r>
            <a:r>
              <a:rPr lang="es-ES" sz="2000" i="1" dirty="0"/>
              <a:t>actuación</a:t>
            </a:r>
            <a:r>
              <a:rPr lang="es-ES" sz="2000" dirty="0" smtClean="0"/>
              <a:t>”  </a:t>
            </a:r>
          </a:p>
          <a:p>
            <a:pPr marL="0" indent="0" algn="just">
              <a:buNone/>
            </a:pPr>
            <a:endParaRPr lang="es-ES" sz="2000" dirty="0" smtClean="0"/>
          </a:p>
          <a:p>
            <a:pPr marL="0" indent="0" algn="just">
              <a:buNone/>
            </a:pPr>
            <a:r>
              <a:rPr lang="es-ES" sz="2000" dirty="0" smtClean="0"/>
              <a:t>(</a:t>
            </a:r>
            <a:r>
              <a:rPr lang="es-ES" sz="2000" dirty="0"/>
              <a:t>Méndez/Cortés)</a:t>
            </a:r>
          </a:p>
          <a:p>
            <a:pPr marL="0" indent="0" algn="just">
              <a:buNone/>
            </a:pPr>
            <a:endParaRPr lang="es-ES" sz="20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4465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268760"/>
            <a:ext cx="8235950" cy="4680520"/>
          </a:xfrm>
        </p:spPr>
        <p:txBody>
          <a:bodyPr/>
          <a:lstStyle/>
          <a:p>
            <a:pPr marL="0" indent="0">
              <a:buNone/>
            </a:pPr>
            <a:endParaRPr lang="es-ES" sz="1400" b="1" dirty="0" smtClean="0"/>
          </a:p>
          <a:p>
            <a:pPr marL="0" indent="0">
              <a:buNone/>
            </a:pPr>
            <a:r>
              <a:rPr lang="es-ES" sz="1400" b="1" dirty="0" smtClean="0"/>
              <a:t>OBLIGACIONES </a:t>
            </a:r>
            <a:r>
              <a:rPr lang="es-ES" sz="1400" b="1" dirty="0"/>
              <a:t>DE PUBLICIDAD ACTIVA QUE TIENEN QUE </a:t>
            </a:r>
            <a:r>
              <a:rPr lang="es-ES" sz="1400" b="1" dirty="0" smtClean="0"/>
              <a:t> </a:t>
            </a:r>
            <a:r>
              <a:rPr lang="fr-FR" sz="1400" b="1" dirty="0" smtClean="0"/>
              <a:t>CUMPLIR </a:t>
            </a:r>
            <a:r>
              <a:rPr lang="fr-FR" sz="1400" b="1" dirty="0"/>
              <a:t>LOS AYUNTAMIENTOS (Artículo 8):</a:t>
            </a:r>
          </a:p>
          <a:p>
            <a:r>
              <a:rPr lang="es-ES" sz="1400" dirty="0" smtClean="0"/>
              <a:t>ORGANIZACIÓN </a:t>
            </a:r>
            <a:r>
              <a:rPr lang="es-ES" sz="1400" dirty="0"/>
              <a:t>INSTITUCIONAL Y ESTRUCTURA </a:t>
            </a:r>
            <a:r>
              <a:rPr lang="es-ES" sz="1400" dirty="0" smtClean="0"/>
              <a:t>ADMINISTRATIVA.</a:t>
            </a:r>
            <a:endParaRPr lang="es-ES" sz="1400" dirty="0"/>
          </a:p>
          <a:p>
            <a:r>
              <a:rPr lang="es-ES" sz="1400" dirty="0" smtClean="0"/>
              <a:t>GESTIÓN </a:t>
            </a:r>
            <a:r>
              <a:rPr lang="es-ES" sz="1400" dirty="0"/>
              <a:t>ECONÓMICA, CONTABLE, PRESUPUESTARIA </a:t>
            </a:r>
            <a:r>
              <a:rPr lang="es-ES" sz="1400" dirty="0" smtClean="0"/>
              <a:t>Y PATRIMONIAL.</a:t>
            </a:r>
            <a:endParaRPr lang="es-ES" sz="1400" dirty="0"/>
          </a:p>
          <a:p>
            <a:r>
              <a:rPr lang="es-ES" sz="1400" dirty="0" smtClean="0"/>
              <a:t>DECISIONES </a:t>
            </a:r>
            <a:r>
              <a:rPr lang="es-ES" sz="1400" dirty="0"/>
              <a:t>Y ACTUACIONES JURÍDICAS </a:t>
            </a:r>
            <a:r>
              <a:rPr lang="es-ES" sz="1400" dirty="0" smtClean="0"/>
              <a:t>RELEVANTES.</a:t>
            </a:r>
            <a:endParaRPr lang="es-ES" sz="1400" dirty="0"/>
          </a:p>
          <a:p>
            <a:r>
              <a:rPr lang="es-ES" sz="1400" dirty="0" smtClean="0"/>
              <a:t>PLANTILLA</a:t>
            </a:r>
            <a:r>
              <a:rPr lang="es-ES" sz="1400" dirty="0"/>
              <a:t>, RELACIONES DE PUESTOS DE TRABAJO Y RÉGIMEN </a:t>
            </a:r>
            <a:r>
              <a:rPr lang="es-ES" sz="1400" dirty="0" smtClean="0"/>
              <a:t>RETRIBUTIVO.</a:t>
            </a:r>
            <a:endParaRPr lang="es-ES" sz="1400" dirty="0"/>
          </a:p>
          <a:p>
            <a:r>
              <a:rPr lang="es-ES" sz="1400" dirty="0" smtClean="0"/>
              <a:t>PROCEDIMIENTOS ADMINISTRATIVOS.</a:t>
            </a:r>
            <a:endParaRPr lang="es-ES" sz="1400" dirty="0"/>
          </a:p>
          <a:p>
            <a:r>
              <a:rPr lang="es-ES" sz="1400" dirty="0" smtClean="0"/>
              <a:t>CONTRATOS </a:t>
            </a:r>
            <a:r>
              <a:rPr lang="es-ES" sz="1400" dirty="0"/>
              <a:t>Y </a:t>
            </a:r>
            <a:r>
              <a:rPr lang="es-ES" sz="1400" dirty="0" smtClean="0"/>
              <a:t>CONVENIOS.</a:t>
            </a:r>
            <a:endParaRPr lang="es-ES" sz="1400" dirty="0"/>
          </a:p>
          <a:p>
            <a:r>
              <a:rPr lang="es-ES" sz="1400" dirty="0" smtClean="0"/>
              <a:t>SUBVENCIONES </a:t>
            </a:r>
            <a:r>
              <a:rPr lang="es-ES" sz="1400" dirty="0"/>
              <a:t>Y AYUDAS </a:t>
            </a:r>
            <a:r>
              <a:rPr lang="es-ES" sz="1400" dirty="0" smtClean="0"/>
              <a:t>PÚBLICAS.</a:t>
            </a:r>
            <a:endParaRPr lang="es-ES" sz="1400" dirty="0"/>
          </a:p>
          <a:p>
            <a:r>
              <a:rPr lang="es-ES" sz="1400" dirty="0" smtClean="0"/>
              <a:t>INFORMES </a:t>
            </a:r>
            <a:r>
              <a:rPr lang="es-ES" sz="1400" dirty="0"/>
              <a:t>Y </a:t>
            </a:r>
            <a:r>
              <a:rPr lang="es-ES" sz="1400" dirty="0" smtClean="0"/>
              <a:t>ESTUDIOS.</a:t>
            </a:r>
            <a:endParaRPr lang="es-ES" sz="1400" dirty="0"/>
          </a:p>
          <a:p>
            <a:r>
              <a:rPr lang="es-ES" sz="1400" dirty="0" smtClean="0"/>
              <a:t>PLANES</a:t>
            </a:r>
            <a:r>
              <a:rPr lang="es-ES" sz="1400" dirty="0"/>
              <a:t>, PROGRAMAS Y </a:t>
            </a:r>
            <a:r>
              <a:rPr lang="es-ES" sz="1400" dirty="0" smtClean="0"/>
              <a:t>MEMORIAS.</a:t>
            </a:r>
            <a:endParaRPr lang="es-ES" sz="1400" dirty="0"/>
          </a:p>
          <a:p>
            <a:r>
              <a:rPr lang="es-ES" sz="1400" dirty="0" smtClean="0"/>
              <a:t>INFORMACIÓN ESTADÍSTICA.</a:t>
            </a:r>
            <a:endParaRPr lang="es-ES" sz="1400" dirty="0"/>
          </a:p>
          <a:p>
            <a:r>
              <a:rPr lang="es-ES" sz="1400" dirty="0" smtClean="0"/>
              <a:t>INFORMACIÓN GEOGRÁFICA.</a:t>
            </a:r>
            <a:endParaRPr lang="es-ES" sz="1400" dirty="0"/>
          </a:p>
          <a:p>
            <a:r>
              <a:rPr lang="fr-FR" sz="1400" dirty="0" smtClean="0"/>
              <a:t>MATERIAS </a:t>
            </a:r>
            <a:r>
              <a:rPr lang="fr-FR" sz="1400" dirty="0"/>
              <a:t>Y ACTUACIONES EN LAS CUALES SU </a:t>
            </a:r>
            <a:r>
              <a:rPr lang="fr-FR" sz="1400" dirty="0" smtClean="0"/>
              <a:t>PUBLICIDAD </a:t>
            </a:r>
            <a:r>
              <a:rPr lang="es-ES" sz="1400" dirty="0" smtClean="0"/>
              <a:t>Se ESTABLEZCA </a:t>
            </a:r>
            <a:r>
              <a:rPr lang="es-ES" sz="1400" dirty="0"/>
              <a:t>POR </a:t>
            </a:r>
            <a:r>
              <a:rPr lang="es-ES" sz="1400" dirty="0" smtClean="0"/>
              <a:t>NORMA.</a:t>
            </a:r>
            <a:endParaRPr lang="es-ES" sz="1400" dirty="0"/>
          </a:p>
          <a:p>
            <a:r>
              <a:rPr lang="it-IT" sz="1400" dirty="0" smtClean="0"/>
              <a:t>CUALQUIER </a:t>
            </a:r>
            <a:r>
              <a:rPr lang="it-IT" sz="1400" dirty="0"/>
              <a:t>OTRA MATERIA De INTERÉS PÚBLICO Y AQUELLAS </a:t>
            </a:r>
            <a:r>
              <a:rPr lang="it-IT" sz="1400" dirty="0" smtClean="0"/>
              <a:t> </a:t>
            </a:r>
            <a:r>
              <a:rPr lang="es-ES" sz="1400" dirty="0" smtClean="0"/>
              <a:t>INFORMACIONES </a:t>
            </a:r>
            <a:r>
              <a:rPr lang="es-ES" sz="1400" dirty="0"/>
              <a:t>QUE SEAN DEMANDADAS </a:t>
            </a:r>
            <a:r>
              <a:rPr lang="es-ES" sz="1400" dirty="0" smtClean="0"/>
              <a:t>CON </a:t>
            </a:r>
            <a:r>
              <a:rPr lang="it-IT" sz="1400" dirty="0" smtClean="0"/>
              <a:t>MÁS </a:t>
            </a:r>
            <a:r>
              <a:rPr lang="it-IT" sz="1400" dirty="0"/>
              <a:t>FRECUENCIA POR VÍA DEL EJERCICIO DEL </a:t>
            </a:r>
            <a:r>
              <a:rPr lang="it-IT" sz="1400" dirty="0" smtClean="0"/>
              <a:t>DERECHO </a:t>
            </a:r>
            <a:r>
              <a:rPr lang="es-ES" sz="1400" dirty="0" smtClean="0"/>
              <a:t>De ACCESO </a:t>
            </a:r>
            <a:r>
              <a:rPr lang="es-ES" sz="1400" dirty="0"/>
              <a:t>A LA INFORMACIÓN PÚBLICA.</a:t>
            </a:r>
          </a:p>
          <a:p>
            <a:pPr marL="0" indent="0" algn="just">
              <a:buNone/>
            </a:pPr>
            <a:endParaRPr lang="es-ES" sz="14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2778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1600201"/>
            <a:ext cx="8229600" cy="3845024"/>
          </a:xfrm>
        </p:spPr>
        <p:txBody>
          <a:bodyPr/>
          <a:lstStyle/>
          <a:p>
            <a:r>
              <a:rPr lang="es-ES" sz="1800" dirty="0"/>
              <a:t>El derecho de acceso se configura </a:t>
            </a:r>
            <a:r>
              <a:rPr lang="es-ES" sz="1800" dirty="0" smtClean="0"/>
              <a:t>como un derecho que pueden ejercer </a:t>
            </a:r>
            <a:r>
              <a:rPr lang="es-ES" sz="1800" dirty="0"/>
              <a:t>las personas </a:t>
            </a:r>
            <a:r>
              <a:rPr lang="es-ES" sz="1800" dirty="0" smtClean="0"/>
              <a:t>a título </a:t>
            </a:r>
            <a:r>
              <a:rPr lang="es-ES" sz="1800" dirty="0"/>
              <a:t>individual o “en </a:t>
            </a:r>
            <a:r>
              <a:rPr lang="es-ES" sz="1800" dirty="0" smtClean="0"/>
              <a:t> representación de cualquier  </a:t>
            </a:r>
            <a:r>
              <a:rPr lang="es-ES" sz="1800" dirty="0"/>
              <a:t>persona jurídica legalmente constituida</a:t>
            </a:r>
            <a:r>
              <a:rPr lang="es-ES" sz="1800" dirty="0" smtClean="0"/>
              <a:t>".</a:t>
            </a:r>
            <a:endParaRPr lang="es-ES" sz="1800" dirty="0"/>
          </a:p>
          <a:p>
            <a:pPr marL="0" indent="0">
              <a:buNone/>
            </a:pPr>
            <a:endParaRPr lang="es-ES" sz="1800" dirty="0" smtClean="0"/>
          </a:p>
          <a:p>
            <a:r>
              <a:rPr lang="es-ES" sz="1800" i="1" dirty="0" smtClean="0"/>
              <a:t>Flexibilidad: no</a:t>
            </a:r>
            <a:r>
              <a:rPr lang="es-ES" sz="1800" dirty="0" smtClean="0"/>
              <a:t> </a:t>
            </a:r>
            <a:r>
              <a:rPr lang="es-ES" sz="1800" dirty="0"/>
              <a:t>se condiciona "a la concurrencia de un interés personal</a:t>
            </a:r>
            <a:r>
              <a:rPr lang="es-ES" sz="1800" dirty="0" smtClean="0"/>
              <a:t>", no </a:t>
            </a:r>
            <a:r>
              <a:rPr lang="es-ES" sz="1800" dirty="0"/>
              <a:t>queda tampoco sujeto a motivación </a:t>
            </a:r>
            <a:r>
              <a:rPr lang="es-ES" sz="1800" dirty="0" smtClean="0"/>
              <a:t>, ni hay que invocar </a:t>
            </a:r>
            <a:r>
              <a:rPr lang="es-ES" sz="1800" dirty="0"/>
              <a:t>norma de </a:t>
            </a:r>
            <a:r>
              <a:rPr lang="es-ES" sz="1800" dirty="0" smtClean="0"/>
              <a:t>ningún </a:t>
            </a:r>
            <a:r>
              <a:rPr lang="es-ES" sz="1800" dirty="0"/>
              <a:t>tipo</a:t>
            </a:r>
            <a:r>
              <a:rPr lang="es-ES" sz="1800" dirty="0" smtClean="0"/>
              <a:t>.</a:t>
            </a:r>
          </a:p>
          <a:p>
            <a:pPr marL="0" indent="0">
              <a:buNone/>
            </a:pPr>
            <a:endParaRPr lang="es-ES" sz="1800" dirty="0"/>
          </a:p>
          <a:p>
            <a:r>
              <a:rPr lang="es-ES" sz="1800" dirty="0" smtClean="0"/>
              <a:t>La novedad  que incorpora el legislador catalán es la edad para ejercer este derecho fijada en dieciséis años. El legislador estatal no fija ninguna.</a:t>
            </a:r>
            <a:endParaRPr lang="es-ES" sz="18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9734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4240857"/>
          </a:xfrm>
        </p:spPr>
        <p:txBody>
          <a:bodyPr/>
          <a:lstStyle/>
          <a:p>
            <a:pPr marL="0" indent="0">
              <a:buNone/>
            </a:pPr>
            <a:r>
              <a:rPr lang="es-ES" sz="1600" b="1" dirty="0" smtClean="0"/>
              <a:t>Gobierno abierto:</a:t>
            </a:r>
          </a:p>
          <a:p>
            <a:endParaRPr lang="es-ES" sz="1600" b="1" dirty="0" smtClean="0"/>
          </a:p>
          <a:p>
            <a:r>
              <a:rPr lang="es-ES" sz="1600" dirty="0" smtClean="0"/>
              <a:t>Se aboga por un diálogo permanente entre Administración  y ciudadanía, lo cual   puede manifestarse en un tipo de proceso  de escucha continua por parte de ésta en cuanto a   las sensibilidades de la ciudadanía.</a:t>
            </a:r>
          </a:p>
          <a:p>
            <a:r>
              <a:rPr lang="es-ES" sz="1600" dirty="0" smtClean="0"/>
              <a:t>Las decisiones adoptadas por las administraciones públicas tienen que tener en cuenta las necesidades y preferencias  de los ciudadanos.</a:t>
            </a:r>
          </a:p>
          <a:p>
            <a:r>
              <a:rPr lang="es-ES" sz="1600" dirty="0" smtClean="0"/>
              <a:t>Se impulsa la participación  y colaboración  ciudadana.</a:t>
            </a:r>
          </a:p>
          <a:p>
            <a:r>
              <a:rPr lang="es-ES" sz="1600" dirty="0" smtClean="0"/>
              <a:t>Se reconoce la Transparencia a la información pública como  marco de referencia .</a:t>
            </a:r>
          </a:p>
          <a:p>
            <a:r>
              <a:rPr lang="es-ES" sz="1600" dirty="0" smtClean="0"/>
              <a:t>Se pretende una mejora continua de los servicios públicos, una evaluación permanente de los servicios y una rendición de cuentas  (responsabilidades).</a:t>
            </a:r>
          </a:p>
          <a:p>
            <a:r>
              <a:rPr lang="es-ES" sz="1600" dirty="0" smtClean="0"/>
              <a:t>Los instrumentos y formas de participación se tienen que  incorporar en el Portal de Transparencia.</a:t>
            </a:r>
          </a:p>
          <a:p>
            <a:r>
              <a:rPr lang="es-ES" sz="1600" dirty="0" smtClean="0"/>
              <a:t>El Gobierno abierto implica, por lo tanto, apertura a la ciudadanía y receptividad  de sus  propuestas y sugerencias .</a:t>
            </a:r>
          </a:p>
          <a:p>
            <a:pPr marL="0" indent="0">
              <a:buNone/>
            </a:pPr>
            <a:endParaRPr lang="es-ES" sz="16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6185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39552" y="1844824"/>
            <a:ext cx="8247034" cy="3168352"/>
          </a:xfrm>
          <a:prstGeom prst="rect">
            <a:avLst/>
          </a:prstGeom>
        </p:spPr>
      </p:pic>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2151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05364"/>
            <a:ext cx="8267283" cy="4787932"/>
          </a:xfrm>
        </p:spPr>
        <p:txBody>
          <a:bodyPr/>
          <a:lstStyle/>
          <a:p>
            <a:pPr marL="0" indent="0" algn="just">
              <a:buNone/>
            </a:pPr>
            <a:r>
              <a:rPr lang="es-ES" sz="1600" b="1" dirty="0" smtClean="0"/>
              <a:t>Principales elementos de la regulación del Registro de Grupos de Intereses y sus impactos sobre los gobiernos locales:</a:t>
            </a:r>
          </a:p>
          <a:p>
            <a:pPr marL="0" indent="0">
              <a:buNone/>
            </a:pPr>
            <a:endParaRPr lang="es-ES" sz="1600" dirty="0" smtClean="0"/>
          </a:p>
          <a:p>
            <a:r>
              <a:rPr lang="es-ES" sz="1400" dirty="0" smtClean="0"/>
              <a:t>Todas las entidades locales tienen que crear </a:t>
            </a:r>
            <a:r>
              <a:rPr lang="es-ES" sz="1400" b="1" dirty="0" smtClean="0"/>
              <a:t>registros de Grupos de Intereses</a:t>
            </a:r>
            <a:r>
              <a:rPr lang="es-ES" sz="1400" dirty="0" smtClean="0"/>
              <a:t>. Este Registro tiene que ser público y disponible  a través del régimen de transparencia  previsto por  la Ley.</a:t>
            </a:r>
          </a:p>
          <a:p>
            <a:endParaRPr lang="es-ES" sz="1400" dirty="0" smtClean="0"/>
          </a:p>
          <a:p>
            <a:r>
              <a:rPr lang="es-ES" sz="1400" dirty="0" smtClean="0"/>
              <a:t>Finalidad: La inscripción  y el control "de  las personas y organizaciones  que trabajan por  cuenta propia y participan en la elaboración y la aplicación  de   las políticas públicas en defensa de intereses de terceras  personas u organizaciones" (artículo 45.2)</a:t>
            </a:r>
          </a:p>
          <a:p>
            <a:endParaRPr lang="es-ES" sz="1400" dirty="0" smtClean="0"/>
          </a:p>
          <a:p>
            <a:r>
              <a:rPr lang="es-ES" sz="1400" dirty="0" smtClean="0"/>
              <a:t>Se pretende incluir "todas las actividades llevadas a cabo con el fin de influir directamente o indirectamente  en los procesos de aplicación de las políticas y la toma de decisiones " (artículo 47.2)</a:t>
            </a:r>
          </a:p>
          <a:p>
            <a:endParaRPr lang="es-ES" sz="1400" dirty="0" smtClean="0"/>
          </a:p>
          <a:p>
            <a:pPr algn="just"/>
            <a:r>
              <a:rPr lang="es-ES" sz="1400" dirty="0" smtClean="0"/>
              <a:t>¿Quién debe inscribirse  en este Registro? </a:t>
            </a:r>
            <a:r>
              <a:rPr lang="es-ES" sz="1400" i="1" u="sng" dirty="0" smtClean="0"/>
              <a:t>personas y organizaciones </a:t>
            </a:r>
            <a:r>
              <a:rPr lang="es-ES" sz="1400" dirty="0" smtClean="0"/>
              <a:t> que llevan a cabo,  en interés de terceros, actividades susceptibles de influir en la elaboración de normas (ordenanzas o reglamentos ) y en la elaboración o aplicación  de las políticas públicas. Y plataformas </a:t>
            </a:r>
            <a:r>
              <a:rPr lang="es-ES" sz="1400" i="1" u="sng" dirty="0" smtClean="0"/>
              <a:t>, redes u otras formas de actividad colectiva </a:t>
            </a:r>
            <a:r>
              <a:rPr lang="es-ES" sz="1400" dirty="0" smtClean="0"/>
              <a:t>que, aunque no tengan personalidad jurídica, constituyan de hecho  una fuente de influencia organizada y lleven a cabo  actividades incluidas en el ámbito de aplicación del Registro.</a:t>
            </a:r>
          </a:p>
          <a:p>
            <a:pPr marL="0" indent="0" algn="just">
              <a:buNone/>
            </a:pPr>
            <a:endParaRPr lang="es-ES" sz="1600" b="1" dirty="0" smtClean="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3863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1800" dirty="0" smtClean="0"/>
              <a:t>El silencio administrativo tiene carácter </a:t>
            </a:r>
            <a:r>
              <a:rPr lang="es-ES" sz="1800" b="1" dirty="0" smtClean="0"/>
              <a:t>positivo</a:t>
            </a:r>
            <a:r>
              <a:rPr lang="es-ES" sz="1800" dirty="0" smtClean="0"/>
              <a:t>, salvo "que una norma con rango de ley  establezca expresamente un efecto desestimatorio, total o parcial, con relación a una determinada información".</a:t>
            </a:r>
          </a:p>
          <a:p>
            <a:pPr marL="0" indent="0">
              <a:buNone/>
            </a:pPr>
            <a:endParaRPr lang="es-ES" sz="1800" dirty="0" smtClean="0"/>
          </a:p>
          <a:p>
            <a:r>
              <a:rPr lang="es-ES" sz="1800" dirty="0" smtClean="0"/>
              <a:t>Si  se deniega el acceso a una información habiéndose producido silencio administrativo estimatorio "puede dar lugar a la exigencia de responsabilidad ", de acuerdo con el que establece el LTRCAT. </a:t>
            </a:r>
          </a:p>
          <a:p>
            <a:endParaRPr lang="es-ES" sz="1800" dirty="0" smtClean="0"/>
          </a:p>
          <a:p>
            <a:r>
              <a:rPr lang="es-ES" sz="1800" dirty="0" smtClean="0"/>
              <a:t>El plazo para expedir la información es de treinta</a:t>
            </a:r>
            <a:r>
              <a:rPr lang="es-ES" sz="1800" b="1" dirty="0" smtClean="0"/>
              <a:t> días </a:t>
            </a:r>
            <a:r>
              <a:rPr lang="es-ES" sz="1800" dirty="0" smtClean="0"/>
              <a:t>desde el fin del plazo para resolver.</a:t>
            </a:r>
          </a:p>
          <a:p>
            <a:endParaRPr lang="es-ES" sz="1800" dirty="0" smtClean="0"/>
          </a:p>
          <a:p>
            <a:r>
              <a:rPr lang="es-ES" sz="1800" dirty="0" smtClean="0"/>
              <a:t>Las solicitudes estimadas totalmente o parcialmente obligan a la Administración a expedir esta información en el plazo de treinta días en el formato solicitado por el demandante.</a:t>
            </a:r>
          </a:p>
          <a:p>
            <a:pPr marL="0" indent="0">
              <a:buNone/>
            </a:pPr>
            <a:endParaRPr lang="es-ES" sz="1800" dirty="0" smtClean="0"/>
          </a:p>
          <a:p>
            <a:pPr marL="0" indent="0">
              <a:buNone/>
            </a:pPr>
            <a:endParaRPr lang="es-ES" sz="18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2814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7466" y="1334663"/>
            <a:ext cx="8343005" cy="4525963"/>
          </a:xfrm>
        </p:spPr>
        <p:txBody>
          <a:bodyPr/>
          <a:lstStyle/>
          <a:p>
            <a:pPr marL="0" indent="0" algn="just">
              <a:buNone/>
            </a:pPr>
            <a:r>
              <a:rPr lang="es-ES" sz="1600" b="1" dirty="0" smtClean="0"/>
              <a:t>DERECHO De ACCESO</a:t>
            </a:r>
          </a:p>
          <a:p>
            <a:pPr marL="0" indent="0" algn="just">
              <a:buNone/>
            </a:pPr>
            <a:endParaRPr lang="es-ES" sz="1600" b="1" dirty="0" smtClean="0"/>
          </a:p>
          <a:p>
            <a:pPr algn="just"/>
            <a:r>
              <a:rPr lang="es-ES" sz="1600" dirty="0" smtClean="0"/>
              <a:t>Se prevé como obligación de la Administración receptora de la solicitud derivar esta a la Administración competente.</a:t>
            </a:r>
          </a:p>
          <a:p>
            <a:pPr algn="just"/>
            <a:r>
              <a:rPr lang="es-ES" sz="1600" dirty="0" smtClean="0"/>
              <a:t>Se regulan, igual que en el LTR, la atención de derechos  o intereses  de terceros.</a:t>
            </a:r>
          </a:p>
          <a:p>
            <a:pPr algn="just"/>
            <a:r>
              <a:rPr lang="es-ES" sz="1600" dirty="0" smtClean="0"/>
              <a:t>La competencia  para resolver las solicitudes a la Administración local es del alcalde o presidente, o en el órgano en el cual deleguen, salvo que las normas organizativas establezcan otra cosa. En el caso de los entes del sector público local corresponde al órgano de dirección o gobierno .</a:t>
            </a:r>
          </a:p>
          <a:p>
            <a:pPr algn="just"/>
            <a:r>
              <a:rPr lang="es-ES" sz="1600" dirty="0" smtClean="0"/>
              <a:t>El plazo para resolver es de un mes, igual que el LTR, pero </a:t>
            </a:r>
            <a:r>
              <a:rPr lang="es-ES" sz="1600" u="sng" dirty="0" smtClean="0"/>
              <a:t>la prórroga sólo se extiende en mitad del plazo anterior.</a:t>
            </a:r>
          </a:p>
          <a:p>
            <a:pPr algn="just"/>
            <a:r>
              <a:rPr lang="es-ES" sz="1600" dirty="0" smtClean="0"/>
              <a:t>Las resoluciones tienen que ser estimatorias, salvo aplicación de los límites. También se indica en qué casos tienen que ser motivadas, con alguna contradicción con reglas anteriores.</a:t>
            </a:r>
          </a:p>
          <a:p>
            <a:pPr algn="just"/>
            <a:r>
              <a:rPr lang="es-ES" sz="1600" dirty="0" smtClean="0"/>
              <a:t>La notificación de la resolución tiene que indicar las vías especificas de recurso y reclamación establecidas por la Ley.</a:t>
            </a:r>
          </a:p>
          <a:p>
            <a:pPr marL="0" indent="0" algn="just">
              <a:buNone/>
            </a:pPr>
            <a:endParaRPr lang="es-ES" sz="16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378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22607" y="1628800"/>
            <a:ext cx="8229600" cy="3816429"/>
          </a:xfrm>
          <a:prstGeom prst="rect">
            <a:avLst/>
          </a:prstGeom>
        </p:spPr>
        <p:txBody>
          <a:bodyPr wrap="square">
            <a:spAutoFit/>
          </a:bodyPr>
          <a:lstStyle/>
          <a:p>
            <a:pPr marL="0" indent="0">
              <a:buNone/>
            </a:pPr>
            <a:endParaRPr lang="es-ES" sz="1600" dirty="0">
              <a:solidFill>
                <a:srgbClr val="58595B"/>
              </a:solidFill>
            </a:endParaRPr>
          </a:p>
          <a:p>
            <a:pPr marL="0" indent="0">
              <a:buNone/>
            </a:pPr>
            <a:endParaRPr lang="es-ES" sz="1600" dirty="0" smtClean="0">
              <a:solidFill>
                <a:srgbClr val="58595B"/>
              </a:solidFill>
            </a:endParaRPr>
          </a:p>
          <a:p>
            <a:pPr marL="342900" indent="-342900" algn="just">
              <a:buFont typeface="Arial" panose="020B0604020202020204" pitchFamily="34" charset="0"/>
              <a:buChar char="•"/>
            </a:pPr>
            <a:r>
              <a:rPr lang="es-ES" sz="1400" dirty="0" smtClean="0"/>
              <a:t>Ley 23/1983, de 21 de noviembre, de política territorial</a:t>
            </a:r>
          </a:p>
          <a:p>
            <a:pPr marL="342900" indent="-342900" algn="just">
              <a:buFont typeface="Arial" panose="020B0604020202020204" pitchFamily="34" charset="0"/>
              <a:buChar char="•"/>
            </a:pPr>
            <a:r>
              <a:rPr lang="es-ES" sz="1400" dirty="0" smtClean="0"/>
              <a:t>Ley 7/1987, de 4 de abril, por la cual se establecen y regulan  actuaciones públicas especiales en  la conurbación de Barcelona y en las comarcas comprendidas</a:t>
            </a:r>
          </a:p>
          <a:p>
            <a:pPr marL="342900" indent="-342900" algn="just">
              <a:buFont typeface="Arial" panose="020B0604020202020204" pitchFamily="34" charset="0"/>
              <a:buChar char="•"/>
            </a:pPr>
            <a:r>
              <a:rPr lang="es-ES" sz="1400" dirty="0" smtClean="0"/>
              <a:t>Ley 1/1995, de 16 de marzo, por la cual se aprueba el  Plan Territorial </a:t>
            </a:r>
            <a:r>
              <a:rPr lang="es-ES" sz="1400" dirty="0"/>
              <a:t>G</a:t>
            </a:r>
            <a:r>
              <a:rPr lang="es-ES" sz="1400" dirty="0" smtClean="0"/>
              <a:t>eneral de Cataluña</a:t>
            </a:r>
          </a:p>
          <a:p>
            <a:pPr marL="342900" indent="-342900" algn="just">
              <a:buFont typeface="Arial" panose="020B0604020202020204" pitchFamily="34" charset="0"/>
              <a:buChar char="•"/>
            </a:pPr>
            <a:r>
              <a:rPr lang="es-ES" sz="1400" dirty="0" smtClean="0"/>
              <a:t>Decreto 177/1987, de desarrollo  de la Ley 7/87</a:t>
            </a:r>
          </a:p>
          <a:p>
            <a:pPr marL="342900" indent="-342900" algn="just">
              <a:buFont typeface="Arial" panose="020B0604020202020204" pitchFamily="34" charset="0"/>
              <a:buChar char="•"/>
            </a:pPr>
            <a:r>
              <a:rPr lang="es-ES" sz="1400" dirty="0" smtClean="0"/>
              <a:t>Ley 23/2010, de 22 de julio, de modificación  de la Ley 1/1995, de 16 de marzo  de 1995 y de la Ley 23/1983, de 21 de noviembre de1983, para fijar el ámbito de planificación territorial del </a:t>
            </a:r>
            <a:r>
              <a:rPr lang="es-ES" sz="1400" dirty="0" err="1" smtClean="0"/>
              <a:t>Penedès</a:t>
            </a:r>
            <a:r>
              <a:rPr lang="es-ES" sz="1400" dirty="0" smtClean="0"/>
              <a:t>.</a:t>
            </a:r>
          </a:p>
          <a:p>
            <a:pPr marL="342900" indent="-342900" algn="just">
              <a:buFont typeface="Arial" panose="020B0604020202020204" pitchFamily="34" charset="0"/>
              <a:buChar char="•"/>
            </a:pPr>
            <a:r>
              <a:rPr lang="es-ES" sz="1400" dirty="0" smtClean="0"/>
              <a:t>Decreto Legislativo 1/2010, de 3 de agosto, por el cual se aprueba el texto refundido de la  Ley de Urbanismo</a:t>
            </a:r>
          </a:p>
          <a:p>
            <a:pPr marL="342900" indent="-342900" algn="just">
              <a:buFont typeface="Arial" panose="020B0604020202020204" pitchFamily="34" charset="0"/>
              <a:buChar char="•"/>
            </a:pPr>
            <a:r>
              <a:rPr lang="es-ES" sz="1400" dirty="0" smtClean="0"/>
              <a:t>Decreto 64/2014, de 13 de mayo, por el cual se aprueba el Reglamento sobre protección de la legalidad urbanística.</a:t>
            </a:r>
          </a:p>
          <a:p>
            <a:pPr marL="0" indent="0">
              <a:buNone/>
            </a:pPr>
            <a:endParaRPr lang="es-ES" sz="1600" dirty="0">
              <a:solidFill>
                <a:srgbClr val="58595B"/>
              </a:solidFill>
              <a:latin typeface="Calibri"/>
              <a:cs typeface="Calibri"/>
            </a:endParaRPr>
          </a:p>
        </p:txBody>
      </p:sp>
      <p:sp>
        <p:nvSpPr>
          <p:cNvPr id="4" name="Rectangle 2"/>
          <p:cNvSpPr>
            <a:spLocks noGrp="1" noChangeArrowheads="1"/>
          </p:cNvSpPr>
          <p:nvPr>
            <p:ph type="title"/>
          </p:nvPr>
        </p:nvSpPr>
        <p:spPr>
          <a:xfrm>
            <a:off x="435765" y="546100"/>
            <a:ext cx="8229600" cy="1143000"/>
          </a:xfrm>
        </p:spPr>
        <p:txBody>
          <a:bodyPr/>
          <a:lstStyle/>
          <a:p>
            <a:pPr eaLnBrk="1" hangingPunct="1">
              <a:defRPr/>
            </a:pPr>
            <a:r>
              <a:rPr lang="es-ES" sz="3200" dirty="0" smtClean="0">
                <a:ea typeface="+mj-ea"/>
              </a:rPr>
              <a:t>Marco legal autonómico</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075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1800" dirty="0" smtClean="0"/>
              <a:t>El silencio administrativo tiene carácter </a:t>
            </a:r>
            <a:r>
              <a:rPr lang="es-ES" sz="1800" b="1" dirty="0" smtClean="0"/>
              <a:t>positivo</a:t>
            </a:r>
            <a:r>
              <a:rPr lang="es-ES" sz="1800" dirty="0" smtClean="0"/>
              <a:t>, salvo "que una norma con rango de ley  establezca expresamente un efecto desestimatorio, total o parcial, con relación a una determinada información".</a:t>
            </a:r>
          </a:p>
          <a:p>
            <a:endParaRPr lang="es-ES" sz="1800" dirty="0" smtClean="0"/>
          </a:p>
          <a:p>
            <a:r>
              <a:rPr lang="es-ES" sz="1800" dirty="0" smtClean="0"/>
              <a:t>Si  se deniega el acceso a una información habiéndose producido silencio administrativo estimatorio "puede dar lugar a la exigencia de responsabilidad ", de acuerdo con el que establece el LTRCAT. </a:t>
            </a:r>
          </a:p>
          <a:p>
            <a:endParaRPr lang="es-ES" sz="1800" dirty="0" smtClean="0"/>
          </a:p>
          <a:p>
            <a:r>
              <a:rPr lang="es-ES" sz="1800" dirty="0" smtClean="0"/>
              <a:t>El plazo para expedir la información  es de treinta </a:t>
            </a:r>
            <a:r>
              <a:rPr lang="es-ES" sz="1800" b="1" dirty="0" smtClean="0"/>
              <a:t> días </a:t>
            </a:r>
            <a:r>
              <a:rPr lang="es-ES" sz="1800" dirty="0" smtClean="0"/>
              <a:t>desde el fin del plazo para resolver.</a:t>
            </a:r>
          </a:p>
          <a:p>
            <a:pPr marL="0" indent="0">
              <a:buNone/>
            </a:pPr>
            <a:endParaRPr lang="es-ES" sz="1800" dirty="0" smtClean="0"/>
          </a:p>
          <a:p>
            <a:r>
              <a:rPr lang="es-ES" sz="1800" dirty="0" smtClean="0"/>
              <a:t>Las solicitudes estimadas totalmente o parcialmente  obligan  la Administración a expedir esta información en el plazo de treinta  días en el formato solicitado por el demandante.</a:t>
            </a:r>
          </a:p>
          <a:p>
            <a:pPr marL="0" indent="0">
              <a:buNone/>
            </a:pPr>
            <a:endParaRPr lang="es-ES" sz="1800" dirty="0" smtClean="0"/>
          </a:p>
          <a:p>
            <a:pPr marL="0" indent="0">
              <a:buNone/>
            </a:pPr>
            <a:endParaRPr lang="es-ES" sz="18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Ley de transparencia catalana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87569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sz="3600" dirty="0" smtClean="0"/>
              <a:t>Cambio climático</a:t>
            </a:r>
            <a:endParaRPr lang="es-ES" sz="3600" dirty="0" smtClean="0">
              <a:ea typeface="+mj-ea"/>
            </a:endParaRPr>
          </a:p>
        </p:txBody>
      </p:sp>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1043608" y="1859340"/>
            <a:ext cx="7344816" cy="3416320"/>
          </a:xfrm>
          <a:prstGeom prst="rect">
            <a:avLst/>
          </a:prstGeom>
        </p:spPr>
        <p:txBody>
          <a:bodyPr wrap="square">
            <a:spAutoFit/>
          </a:bodyPr>
          <a:lstStyle/>
          <a:p>
            <a:pPr algn="just"/>
            <a:endParaRPr lang="es-ES" dirty="0"/>
          </a:p>
          <a:p>
            <a:pPr algn="just"/>
            <a:r>
              <a:rPr lang="es-ES" b="1" dirty="0" smtClean="0"/>
              <a:t>CONTEXTO INTERNACIONAL</a:t>
            </a:r>
            <a:r>
              <a:rPr lang="es-ES" dirty="0" smtClean="0"/>
              <a:t>:</a:t>
            </a:r>
          </a:p>
          <a:p>
            <a:pPr algn="just"/>
            <a:endParaRPr lang="es-ES" dirty="0" smtClean="0"/>
          </a:p>
          <a:p>
            <a:pPr algn="just"/>
            <a:r>
              <a:rPr lang="es-ES" dirty="0" smtClean="0"/>
              <a:t>El </a:t>
            </a:r>
            <a:r>
              <a:rPr lang="es-ES" dirty="0"/>
              <a:t>primer reconocimiento internacional del problema del cambio climático y de la necesidad de actuar se produjo  en 1992 mediante la aprobación del </a:t>
            </a:r>
            <a:r>
              <a:rPr lang="es-ES" b="1" dirty="0"/>
              <a:t>Convenio </a:t>
            </a:r>
            <a:r>
              <a:rPr lang="es-ES" b="1" dirty="0" smtClean="0"/>
              <a:t>Marco </a:t>
            </a:r>
            <a:r>
              <a:rPr lang="es-ES" b="1" dirty="0"/>
              <a:t>de las Naciones Unidas sobre cambio climático, que </a:t>
            </a:r>
            <a:r>
              <a:rPr lang="es-ES" b="1" dirty="0" smtClean="0"/>
              <a:t>permitió, </a:t>
            </a:r>
            <a:r>
              <a:rPr lang="es-ES" b="1" dirty="0"/>
              <a:t>en 1997, la firma del Protocolo de </a:t>
            </a:r>
            <a:r>
              <a:rPr lang="es-ES" b="1" dirty="0" err="1" smtClean="0"/>
              <a:t>Kyoto</a:t>
            </a:r>
            <a:r>
              <a:rPr lang="es-ES" dirty="0" smtClean="0"/>
              <a:t>, </a:t>
            </a:r>
            <a:r>
              <a:rPr lang="es-ES" dirty="0"/>
              <a:t>con el objeto de limitar el crecimiento y conseguir  estabilizar las concentraciones de gases  con efecto invernadero en la atmósfera</a:t>
            </a:r>
            <a:r>
              <a:rPr lang="es-ES" dirty="0" smtClean="0"/>
              <a:t>.</a:t>
            </a:r>
          </a:p>
          <a:p>
            <a:pPr algn="just"/>
            <a:endParaRPr lang="es-ES" dirty="0"/>
          </a:p>
          <a:p>
            <a:pPr algn="just"/>
            <a:endParaRPr lang="es-ES" dirty="0"/>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7347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07402"/>
            <a:ext cx="8229600" cy="4525963"/>
          </a:xfrm>
        </p:spPr>
        <p:txBody>
          <a:bodyPr/>
          <a:lstStyle/>
          <a:p>
            <a:pPr marL="0" indent="0">
              <a:buNone/>
            </a:pPr>
            <a:endParaRPr lang="es-ES" sz="1800" dirty="0" smtClean="0"/>
          </a:p>
          <a:p>
            <a:pPr marL="0" indent="0">
              <a:buNone/>
            </a:pPr>
            <a:endParaRPr lang="es-ES" sz="1800" dirty="0"/>
          </a:p>
        </p:txBody>
      </p:sp>
      <p:sp>
        <p:nvSpPr>
          <p:cNvPr id="5" name="Rectángulo 4"/>
          <p:cNvSpPr/>
          <p:nvPr/>
        </p:nvSpPr>
        <p:spPr>
          <a:xfrm>
            <a:off x="565082" y="1407402"/>
            <a:ext cx="8113092" cy="4739759"/>
          </a:xfrm>
          <a:prstGeom prst="rect">
            <a:avLst/>
          </a:prstGeom>
        </p:spPr>
        <p:txBody>
          <a:bodyPr wrap="square">
            <a:spAutoFit/>
          </a:bodyPr>
          <a:lstStyle/>
          <a:p>
            <a:pPr algn="just"/>
            <a:r>
              <a:rPr lang="es-ES" b="1" dirty="0" smtClean="0"/>
              <a:t>EUROPA</a:t>
            </a:r>
            <a:r>
              <a:rPr lang="es-ES" dirty="0" smtClean="0"/>
              <a:t>:</a:t>
            </a:r>
          </a:p>
          <a:p>
            <a:pPr algn="just"/>
            <a:endParaRPr lang="es-ES" dirty="0" smtClean="0"/>
          </a:p>
          <a:p>
            <a:pPr marL="285750" indent="-285750" algn="just">
              <a:buFont typeface="Arial" panose="020B0604020202020204" pitchFamily="34" charset="0"/>
              <a:buChar char="•"/>
            </a:pPr>
            <a:r>
              <a:rPr lang="es-ES" sz="1400" dirty="0" smtClean="0"/>
              <a:t>Directiva </a:t>
            </a:r>
            <a:r>
              <a:rPr lang="es-ES" sz="1400" dirty="0"/>
              <a:t>2003/87/CE, que creó el </a:t>
            </a:r>
            <a:r>
              <a:rPr lang="es-ES" sz="1400" b="1" dirty="0"/>
              <a:t>régimen del comercio de derechos  de emisión de gases  con efecto invernadero</a:t>
            </a:r>
            <a:r>
              <a:rPr lang="es-ES" sz="1400" dirty="0"/>
              <a:t>. </a:t>
            </a:r>
            <a:endParaRPr lang="es-ES" sz="1400" dirty="0" smtClean="0"/>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b="1" dirty="0" smtClean="0"/>
              <a:t>Paquete </a:t>
            </a:r>
            <a:r>
              <a:rPr lang="es-ES" sz="1400" b="1" dirty="0"/>
              <a:t>Energía y Clima</a:t>
            </a:r>
            <a:r>
              <a:rPr lang="es-ES" sz="1400" dirty="0"/>
              <a:t>, adoptado en 2009 por el Consejo Europeo, el cual  asume un triple compromiso comunitario para el año 2020 de reducir  las emisiones de gases  con efecto invernadero en un 20%, utilizar el 20% de energías renovables y aumentar  la eficiencia energética en un 20%. </a:t>
            </a:r>
            <a:endParaRPr lang="es-ES" sz="1400" dirty="0" smtClean="0"/>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Comunicación de la Comisión, de 3 de marzo  de 2010, denominada </a:t>
            </a:r>
            <a:r>
              <a:rPr lang="es-ES" sz="1400" b="1" dirty="0"/>
              <a:t>«Europa 2020: Una estrategia para un crecimiento inteligente, sostenible e integrador», </a:t>
            </a:r>
            <a:r>
              <a:rPr lang="es-ES" sz="1400" dirty="0"/>
              <a:t>la cual  pretende apoyar la ocupación, la productividad  y la cohesión  social en Europa. </a:t>
            </a:r>
            <a:r>
              <a:rPr lang="es-ES" sz="1400" dirty="0" smtClean="0"/>
              <a:t>Tiene que </a:t>
            </a:r>
            <a:r>
              <a:rPr lang="es-ES" sz="1400" dirty="0"/>
              <a:t>permitir a la </a:t>
            </a:r>
            <a:r>
              <a:rPr lang="es-ES" sz="1400" dirty="0" smtClean="0"/>
              <a:t>UE conseguir </a:t>
            </a:r>
            <a:r>
              <a:rPr lang="es-ES" sz="1400" dirty="0"/>
              <a:t>un crecimiento inteligente, a través del desarrollo de los conocimientos y de la innovación; sostenible, basado en una economía más verde, más eficaz en la gestión de los recursos y más  competitiva; e integrador, orientado a reforzar  la ocupación, la cohesión  social y territorial</a:t>
            </a:r>
            <a:r>
              <a:rPr lang="es-ES" sz="1400" dirty="0" smtClean="0"/>
              <a:t>.</a:t>
            </a:r>
          </a:p>
          <a:p>
            <a:pPr algn="just"/>
            <a:endParaRPr lang="es-ES" sz="1400" dirty="0" smtClean="0"/>
          </a:p>
          <a:p>
            <a:pPr marL="285750" indent="-285750" algn="just">
              <a:buFont typeface="Arial" panose="020B0604020202020204" pitchFamily="34" charset="0"/>
              <a:buChar char="•"/>
            </a:pPr>
            <a:r>
              <a:rPr lang="es-ES" sz="1400" dirty="0"/>
              <a:t>en 2013, </a:t>
            </a:r>
            <a:r>
              <a:rPr lang="es-ES" sz="1400" b="1" dirty="0"/>
              <a:t>la Estrategia europea de adaptación al cambio climático </a:t>
            </a:r>
            <a:r>
              <a:rPr lang="es-ES" sz="1400" dirty="0"/>
              <a:t>que establece las bases y prioridades  para actuar en todos los niveles  de la administración, europea, nacional y local para ser menos vulnerables a los impactos del cambio </a:t>
            </a:r>
            <a:r>
              <a:rPr lang="es-ES" sz="1400" dirty="0" smtClean="0"/>
              <a:t>climático</a:t>
            </a:r>
            <a:endParaRPr lang="es-ES" sz="1400" dirty="0"/>
          </a:p>
        </p:txBody>
      </p:sp>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es-ES" sz="3600" dirty="0" smtClean="0"/>
              <a:t>Cambio climático</a:t>
            </a:r>
            <a:endParaRPr lang="es-ES" sz="36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2080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683568" y="1844824"/>
            <a:ext cx="7704856" cy="3416320"/>
          </a:xfrm>
          <a:prstGeom prst="rect">
            <a:avLst/>
          </a:prstGeom>
        </p:spPr>
        <p:txBody>
          <a:bodyPr wrap="square">
            <a:spAutoFit/>
          </a:bodyPr>
          <a:lstStyle/>
          <a:p>
            <a:pPr algn="just"/>
            <a:r>
              <a:rPr lang="es-ES" b="1" dirty="0" smtClean="0"/>
              <a:t>Referentes legales:</a:t>
            </a:r>
          </a:p>
          <a:p>
            <a:pPr algn="just"/>
            <a:endParaRPr lang="es-ES" dirty="0"/>
          </a:p>
          <a:p>
            <a:pPr marL="285750" indent="-285750" algn="just">
              <a:buFont typeface="Arial" panose="020B0604020202020204" pitchFamily="34" charset="0"/>
              <a:buChar char="•"/>
            </a:pPr>
            <a:r>
              <a:rPr lang="es-ES" dirty="0" smtClean="0"/>
              <a:t>Hay </a:t>
            </a:r>
            <a:r>
              <a:rPr lang="es-ES" dirty="0"/>
              <a:t> pocos referentes de leyes  parecidas en otros  países del mundo y Cataluña será, en este sentido, </a:t>
            </a:r>
            <a:r>
              <a:rPr lang="es-ES" b="1" dirty="0"/>
              <a:t>pionera</a:t>
            </a:r>
            <a:r>
              <a:rPr lang="es-ES" dirty="0"/>
              <a:t> </a:t>
            </a:r>
            <a:r>
              <a:rPr lang="es-ES" b="1" dirty="0" smtClean="0"/>
              <a:t>en el </a:t>
            </a:r>
            <a:r>
              <a:rPr lang="es-ES" b="1" dirty="0"/>
              <a:t>Estado </a:t>
            </a:r>
            <a:r>
              <a:rPr lang="es-ES" b="1" dirty="0" smtClean="0"/>
              <a:t>español</a:t>
            </a:r>
            <a:r>
              <a:rPr lang="es-ES" dirty="0" smtClean="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En </a:t>
            </a:r>
            <a:r>
              <a:rPr lang="es-ES" dirty="0"/>
              <a:t>Europa ya existe en países </a:t>
            </a:r>
            <a:r>
              <a:rPr lang="es-ES" dirty="0" smtClean="0"/>
              <a:t>como, </a:t>
            </a:r>
            <a:r>
              <a:rPr lang="es-ES" dirty="0"/>
              <a:t>por </a:t>
            </a:r>
            <a:r>
              <a:rPr lang="es-ES" dirty="0" smtClean="0"/>
              <a:t>ejemplo, Francia</a:t>
            </a:r>
            <a:r>
              <a:rPr lang="es-ES" dirty="0"/>
              <a:t>, el Reino Unido  y </a:t>
            </a:r>
            <a:r>
              <a:rPr lang="es-ES" dirty="0" smtClean="0"/>
              <a:t>Suecia, </a:t>
            </a:r>
            <a:r>
              <a:rPr lang="es-ES" dirty="0"/>
              <a:t>además de </a:t>
            </a:r>
            <a:r>
              <a:rPr lang="es-ES" dirty="0" smtClean="0"/>
              <a:t>Escocia, </a:t>
            </a:r>
            <a:r>
              <a:rPr lang="es-ES" dirty="0"/>
              <a:t>mientras que Australia, Costa Rica, Guatemala, Honduras, México y el Quebec también tienen ley propia. </a:t>
            </a:r>
            <a:endParaRPr lang="es-ES" dirty="0" smtClean="0"/>
          </a:p>
          <a:p>
            <a:pPr algn="just"/>
            <a:endParaRPr lang="es-ES" dirty="0"/>
          </a:p>
          <a:p>
            <a:pPr marL="285750" indent="-285750" algn="just">
              <a:buFont typeface="Arial" panose="020B0604020202020204" pitchFamily="34" charset="0"/>
              <a:buChar char="•"/>
            </a:pPr>
            <a:r>
              <a:rPr lang="es-ES" dirty="0" smtClean="0"/>
              <a:t>El </a:t>
            </a:r>
            <a:r>
              <a:rPr lang="es-ES" dirty="0"/>
              <a:t>texto, surgido de un proceso de </a:t>
            </a:r>
            <a:r>
              <a:rPr lang="es-ES" dirty="0" smtClean="0"/>
              <a:t>participación, </a:t>
            </a:r>
            <a:r>
              <a:rPr lang="es-ES" dirty="0"/>
              <a:t>ha sido sometido a información  pública.</a:t>
            </a:r>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95980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4463" y="1556792"/>
            <a:ext cx="8229600" cy="4525963"/>
          </a:xfrm>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444463" y="1551305"/>
            <a:ext cx="8075240" cy="3970318"/>
          </a:xfrm>
          <a:prstGeom prst="rect">
            <a:avLst/>
          </a:prstGeom>
        </p:spPr>
        <p:txBody>
          <a:bodyPr wrap="square">
            <a:spAutoFit/>
          </a:bodyPr>
          <a:lstStyle/>
          <a:p>
            <a:pPr algn="just"/>
            <a:endParaRPr lang="es-ES" b="1" dirty="0"/>
          </a:p>
          <a:p>
            <a:pPr algn="just"/>
            <a:r>
              <a:rPr lang="es-ES" dirty="0" smtClean="0"/>
              <a:t>Establece </a:t>
            </a:r>
            <a:r>
              <a:rPr lang="es-ES" dirty="0"/>
              <a:t>unos objetivos de mitigación  y de adaptación  al cambio climático que son la base de un modelo de desarrollo  económico sostenible, innovador, competitivo, y creador de riqueza  y de puestos de trabajo.  </a:t>
            </a:r>
          </a:p>
          <a:p>
            <a:pPr algn="just"/>
            <a:r>
              <a:rPr lang="es-ES" dirty="0"/>
              <a:t> </a:t>
            </a:r>
          </a:p>
          <a:p>
            <a:pPr algn="just"/>
            <a:r>
              <a:rPr lang="es-ES" dirty="0" smtClean="0"/>
              <a:t>El objetivo </a:t>
            </a:r>
            <a:r>
              <a:rPr lang="es-ES" dirty="0"/>
              <a:t>es facilitar la transición  hacia una sociedad más baja en </a:t>
            </a:r>
            <a:r>
              <a:rPr lang="es-ES" dirty="0" smtClean="0"/>
              <a:t>carbono.</a:t>
            </a:r>
          </a:p>
          <a:p>
            <a:pPr algn="just"/>
            <a:endParaRPr lang="es-ES" dirty="0"/>
          </a:p>
          <a:p>
            <a:pPr algn="just"/>
            <a:r>
              <a:rPr lang="es-ES" dirty="0"/>
              <a:t>El Proyecto de Ley  regula los objetivos relativos a las </a:t>
            </a:r>
            <a:r>
              <a:rPr lang="es-ES" b="1" dirty="0"/>
              <a:t>políticas de mitigación  y de adaptación  al cambio climático y  prevé la integración  en todas las políticas sectoriales de las administraciones públicas</a:t>
            </a:r>
            <a:r>
              <a:rPr lang="es-ES" dirty="0"/>
              <a:t>. La Administración tendrá que ser </a:t>
            </a:r>
            <a:r>
              <a:rPr lang="es-ES" dirty="0" err="1"/>
              <a:t>ejemplificadora</a:t>
            </a:r>
            <a:r>
              <a:rPr lang="es-ES" dirty="0"/>
              <a:t> y aplicar criterios de simplificación  y racionalización  para eliminar progresivamente ciertas barreras administrativas que dificultan el desarrollo de actuaciones de mitigación  y adaptación </a:t>
            </a:r>
            <a:r>
              <a:rPr lang="es-ES" dirty="0" smtClean="0"/>
              <a:t>.</a:t>
            </a:r>
            <a:endParaRPr lang="es-ES" dirty="0"/>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23876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ES" sz="2000" b="1" dirty="0" smtClean="0"/>
              <a:t>Objetivos de Mitigación</a:t>
            </a:r>
            <a:r>
              <a:rPr lang="es-ES" sz="2000" dirty="0" smtClean="0"/>
              <a:t>: </a:t>
            </a:r>
            <a:r>
              <a:rPr lang="es-ES" sz="2000" dirty="0"/>
              <a:t>establece unos hitos de reducción  de emisiones que favorecerán la transición  de Cataluña hacia un modelo de desarrollo  sostenible. Determina que nuestro  país se compromete a </a:t>
            </a:r>
            <a:r>
              <a:rPr lang="es-ES" sz="2000" dirty="0" smtClean="0"/>
              <a:t>lograr, </a:t>
            </a:r>
            <a:r>
              <a:rPr lang="es-ES" sz="2000" dirty="0"/>
              <a:t>como </a:t>
            </a:r>
            <a:r>
              <a:rPr lang="es-ES" sz="2000" dirty="0" smtClean="0"/>
              <a:t>mínimo, </a:t>
            </a:r>
            <a:r>
              <a:rPr lang="es-ES" sz="2000" dirty="0"/>
              <a:t>la parte </a:t>
            </a:r>
            <a:r>
              <a:rPr lang="es-ES" sz="2000" dirty="0" smtClean="0"/>
              <a:t>de </a:t>
            </a:r>
            <a:r>
              <a:rPr lang="es-ES" sz="2000" dirty="0"/>
              <a:t>reducción de emisiones de gases  con efecto de invernadero (GEH) que le corresponde  de los objetivos europeos. </a:t>
            </a:r>
            <a:endParaRPr lang="es-ES" sz="2000" dirty="0" smtClean="0"/>
          </a:p>
          <a:p>
            <a:pPr marL="0" indent="0" algn="just">
              <a:buNone/>
            </a:pPr>
            <a:endParaRPr lang="es-ES" sz="2000" dirty="0" smtClean="0"/>
          </a:p>
          <a:p>
            <a:pPr marL="0" indent="0" algn="just">
              <a:buNone/>
            </a:pPr>
            <a:r>
              <a:rPr lang="es-ES" sz="2000" dirty="0" smtClean="0"/>
              <a:t>En </a:t>
            </a:r>
            <a:r>
              <a:rPr lang="es-ES" sz="2000" dirty="0"/>
              <a:t>concreto, para el 2020 y aplicando  los mismos criterios de reparto  de esfuerzos establecidos por la Unión Europea a sus  estados miembros, esta contribución es una reducción de un 25% para el año 2020 respecto al año 2005. El año 2050 esta reducción tendría que ser del 80% o más .</a:t>
            </a:r>
          </a:p>
          <a:p>
            <a:pPr marL="0" indent="0" algn="just">
              <a:buNone/>
            </a:pPr>
            <a:endParaRPr lang="es-ES" sz="2000" dirty="0"/>
          </a:p>
        </p:txBody>
      </p:sp>
      <p:sp>
        <p:nvSpPr>
          <p:cNvPr id="6"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57449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611560" y="1997839"/>
            <a:ext cx="7776864" cy="2554545"/>
          </a:xfrm>
          <a:prstGeom prst="rect">
            <a:avLst/>
          </a:prstGeom>
        </p:spPr>
        <p:txBody>
          <a:bodyPr wrap="square">
            <a:spAutoFit/>
          </a:bodyPr>
          <a:lstStyle/>
          <a:p>
            <a:pPr algn="just"/>
            <a:r>
              <a:rPr lang="es-ES" sz="2000" dirty="0"/>
              <a:t>En los </a:t>
            </a:r>
            <a:r>
              <a:rPr lang="es-ES" sz="2000" b="1" dirty="0"/>
              <a:t>objetivos de adaptación </a:t>
            </a:r>
            <a:r>
              <a:rPr lang="es-ES" sz="2000" dirty="0"/>
              <a:t>al cambio climático se recogen los requisitos que tienen que contener los instrumentos de planificación </a:t>
            </a:r>
            <a:r>
              <a:rPr lang="es-ES" sz="2000" dirty="0" smtClean="0"/>
              <a:t>y </a:t>
            </a:r>
            <a:r>
              <a:rPr lang="es-ES" sz="2000" dirty="0"/>
              <a:t>programación </a:t>
            </a:r>
            <a:r>
              <a:rPr lang="es-ES" sz="2000" dirty="0" smtClean="0"/>
              <a:t>sectoriales </a:t>
            </a:r>
            <a:r>
              <a:rPr lang="es-ES" sz="2000" dirty="0"/>
              <a:t>para lograr una buena coordinación, adaptada al nuevo marco regulador. Se refuerza el papel del Servicio Meteorológico de Cataluña porque disponga del mejor conocimiento en materia de proyecciones  climáticas y regionalización .</a:t>
            </a:r>
          </a:p>
          <a:p>
            <a:pPr marL="0" indent="0" algn="just">
              <a:buNone/>
            </a:pPr>
            <a:endParaRPr lang="es-ES" sz="2000" dirty="0"/>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07396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755576" y="1697304"/>
            <a:ext cx="7533332" cy="4247317"/>
          </a:xfrm>
          <a:prstGeom prst="rect">
            <a:avLst/>
          </a:prstGeom>
        </p:spPr>
        <p:txBody>
          <a:bodyPr wrap="square">
            <a:spAutoFit/>
          </a:bodyPr>
          <a:lstStyle/>
          <a:p>
            <a:pPr algn="just"/>
            <a:r>
              <a:rPr lang="es-ES" b="1" dirty="0"/>
              <a:t>Acceso a recursos básicos de energía y agua. </a:t>
            </a:r>
            <a:endParaRPr lang="es-ES" dirty="0"/>
          </a:p>
          <a:p>
            <a:pPr algn="just"/>
            <a:r>
              <a:rPr lang="es-ES" b="1" dirty="0"/>
              <a:t> </a:t>
            </a:r>
            <a:endParaRPr lang="es-ES" dirty="0"/>
          </a:p>
          <a:p>
            <a:pPr algn="just"/>
            <a:r>
              <a:rPr lang="es-ES" dirty="0"/>
              <a:t>El Proyecto de ley  incluye una disposición final referida en el acceso a los recursos básicos de energía y </a:t>
            </a:r>
            <a:r>
              <a:rPr lang="es-ES" dirty="0" smtClean="0"/>
              <a:t>agua. </a:t>
            </a:r>
            <a:r>
              <a:rPr lang="es-ES" dirty="0"/>
              <a:t>La vulnerabilidad  de una población hacia los impactos del cambio climático, especialmente los llamados fenómenos extremos, como las oleadas de calor, las de frío o las sequías, está en gran parte determinada por </a:t>
            </a:r>
            <a:r>
              <a:rPr lang="es-ES" dirty="0" smtClean="0"/>
              <a:t>su </a:t>
            </a:r>
            <a:r>
              <a:rPr lang="es-ES" dirty="0"/>
              <a:t>capacidad de acceder a dos recursos básicos: la energía y el agua .</a:t>
            </a:r>
          </a:p>
          <a:p>
            <a:pPr algn="just"/>
            <a:r>
              <a:rPr lang="es-ES" dirty="0"/>
              <a:t> </a:t>
            </a:r>
          </a:p>
          <a:p>
            <a:pPr algn="just"/>
            <a:r>
              <a:rPr lang="es-ES" dirty="0"/>
              <a:t>Los departamentos competentes en materia de </a:t>
            </a:r>
            <a:r>
              <a:rPr lang="es-ES" dirty="0" smtClean="0"/>
              <a:t>bienestar social</a:t>
            </a:r>
            <a:r>
              <a:rPr lang="es-ES" dirty="0"/>
              <a:t>, energía y agua  y, si se </a:t>
            </a:r>
            <a:r>
              <a:rPr lang="es-ES" dirty="0" smtClean="0"/>
              <a:t>tercia, </a:t>
            </a:r>
            <a:r>
              <a:rPr lang="es-ES" dirty="0"/>
              <a:t>los entes locales, tienen que definir las condiciones y la metodología  que permitan establecer el consumo mínimo de energía y </a:t>
            </a:r>
            <a:r>
              <a:rPr lang="es-ES" dirty="0" smtClean="0"/>
              <a:t>agua </a:t>
            </a:r>
            <a:r>
              <a:rPr lang="es-ES" dirty="0"/>
              <a:t>necesarios así como  las tarifas sociales que aseguren la cobertura de este mínimo vital para la </a:t>
            </a:r>
            <a:r>
              <a:rPr lang="es-ES" dirty="0" smtClean="0"/>
              <a:t>población </a:t>
            </a:r>
            <a:r>
              <a:rPr lang="es-ES" dirty="0"/>
              <a:t>en situación de pobreza  y riesgo  de exclusión social.</a:t>
            </a:r>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34807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457200" y="1595949"/>
            <a:ext cx="8081590" cy="3693319"/>
          </a:xfrm>
          <a:prstGeom prst="rect">
            <a:avLst/>
          </a:prstGeom>
        </p:spPr>
        <p:txBody>
          <a:bodyPr wrap="square">
            <a:spAutoFit/>
          </a:bodyPr>
          <a:lstStyle/>
          <a:p>
            <a:pPr algn="just"/>
            <a:endParaRPr lang="es-ES" b="1" dirty="0" smtClean="0"/>
          </a:p>
          <a:p>
            <a:pPr algn="just"/>
            <a:r>
              <a:rPr lang="es-ES" b="1" dirty="0" smtClean="0"/>
              <a:t>Fiscalidad ambiental </a:t>
            </a:r>
            <a:r>
              <a:rPr lang="es-ES" b="1" dirty="0"/>
              <a:t>o ecológica  </a:t>
            </a:r>
            <a:r>
              <a:rPr lang="es-ES" dirty="0"/>
              <a:t>para fomentar maneras de producir  y </a:t>
            </a:r>
            <a:r>
              <a:rPr lang="es-ES" dirty="0" smtClean="0"/>
              <a:t>consumir más limpias, con menos </a:t>
            </a:r>
            <a:r>
              <a:rPr lang="es-ES" dirty="0"/>
              <a:t>impactos ambientales y menos  malbaratadores de unos recursos naturales que son escasos. </a:t>
            </a:r>
            <a:endParaRPr lang="es-ES" dirty="0" smtClean="0"/>
          </a:p>
          <a:p>
            <a:pPr algn="just"/>
            <a:endParaRPr lang="es-ES" dirty="0" smtClean="0"/>
          </a:p>
          <a:p>
            <a:pPr algn="just"/>
            <a:r>
              <a:rPr lang="es-ES" dirty="0" smtClean="0"/>
              <a:t>La ley </a:t>
            </a:r>
            <a:r>
              <a:rPr lang="es-ES" dirty="0"/>
              <a:t> incorpora una nueva figura impositiva que es el impuesto sobre las emisiones de CO</a:t>
            </a:r>
            <a:r>
              <a:rPr lang="es-ES" baseline="-25000" dirty="0"/>
              <a:t>2</a:t>
            </a:r>
            <a:r>
              <a:rPr lang="es-ES" dirty="0"/>
              <a:t> en turismos y </a:t>
            </a:r>
            <a:r>
              <a:rPr lang="es-ES" dirty="0" smtClean="0"/>
              <a:t>furgonetas. </a:t>
            </a:r>
            <a:r>
              <a:rPr lang="es-ES" dirty="0"/>
              <a:t>Esta aspira a incentivar cambios en el comportamiento ambiental y que se apueste por modelos más sostenibles. Este tributo se aplicará de forma gradual a partir del año 2018 para </a:t>
            </a:r>
            <a:r>
              <a:rPr lang="es-ES" dirty="0" smtClean="0"/>
              <a:t>los </a:t>
            </a:r>
            <a:r>
              <a:rPr lang="es-ES" dirty="0"/>
              <a:t>vehículos más contaminantes (más de 160 gCO</a:t>
            </a:r>
            <a:r>
              <a:rPr lang="es-ES" baseline="-25000" dirty="0"/>
              <a:t>2</a:t>
            </a:r>
            <a:r>
              <a:rPr lang="es-ES" dirty="0"/>
              <a:t>/km). Para un turismo mediano, que emita entre 120 y 130 gCO</a:t>
            </a:r>
            <a:r>
              <a:rPr lang="es-ES" baseline="-25000" dirty="0"/>
              <a:t>2</a:t>
            </a:r>
            <a:r>
              <a:rPr lang="es-ES" dirty="0"/>
              <a:t>/km, se pagará menos de 5,5 €. Esto no se producirá hasta  el año 2020.</a:t>
            </a:r>
          </a:p>
          <a:p>
            <a:pPr algn="just"/>
            <a:r>
              <a:rPr lang="es-ES" dirty="0"/>
              <a:t> </a:t>
            </a:r>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91434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827584" y="1551305"/>
            <a:ext cx="7776864" cy="3139321"/>
          </a:xfrm>
          <a:prstGeom prst="rect">
            <a:avLst/>
          </a:prstGeom>
        </p:spPr>
        <p:txBody>
          <a:bodyPr wrap="square">
            <a:spAutoFit/>
          </a:bodyPr>
          <a:lstStyle/>
          <a:p>
            <a:pPr algn="just"/>
            <a:endParaRPr lang="es-ES" dirty="0"/>
          </a:p>
          <a:p>
            <a:pPr algn="just"/>
            <a:r>
              <a:rPr lang="es-ES" dirty="0"/>
              <a:t> </a:t>
            </a:r>
          </a:p>
          <a:p>
            <a:pPr algn="just"/>
            <a:r>
              <a:rPr lang="es-ES" dirty="0" smtClean="0"/>
              <a:t>Creación del </a:t>
            </a:r>
            <a:r>
              <a:rPr lang="es-ES" b="1" dirty="0"/>
              <a:t>Fondo Climático</a:t>
            </a:r>
            <a:r>
              <a:rPr lang="es-ES" dirty="0"/>
              <a:t>, que tendrá que  </a:t>
            </a:r>
            <a:r>
              <a:rPr lang="es-ES" dirty="0" smtClean="0"/>
              <a:t>nutrirse</a:t>
            </a:r>
            <a:r>
              <a:rPr lang="es-ES" dirty="0"/>
              <a:t>, entre </a:t>
            </a:r>
            <a:r>
              <a:rPr lang="es-ES" dirty="0" smtClean="0"/>
              <a:t>otros, </a:t>
            </a:r>
            <a:r>
              <a:rPr lang="es-ES" dirty="0"/>
              <a:t>con </a:t>
            </a:r>
            <a:r>
              <a:rPr lang="es-ES" dirty="0" smtClean="0"/>
              <a:t>lo </a:t>
            </a:r>
            <a:r>
              <a:rPr lang="es-ES" dirty="0"/>
              <a:t>que se recaude a través del impuesto y </a:t>
            </a:r>
            <a:r>
              <a:rPr lang="es-ES" dirty="0" smtClean="0"/>
              <a:t>con los </a:t>
            </a:r>
            <a:r>
              <a:rPr lang="es-ES" dirty="0"/>
              <a:t>recursos procedentes de la </a:t>
            </a:r>
            <a:r>
              <a:rPr lang="es-ES" dirty="0" err="1" smtClean="0"/>
              <a:t>territorialización</a:t>
            </a:r>
            <a:r>
              <a:rPr lang="es-ES" dirty="0" smtClean="0"/>
              <a:t> </a:t>
            </a:r>
            <a:r>
              <a:rPr lang="es-ES" dirty="0"/>
              <a:t>del Fondo de Carbono  para una economía sostenible </a:t>
            </a:r>
            <a:r>
              <a:rPr lang="es-ES" dirty="0" smtClean="0"/>
              <a:t>(FES-CO</a:t>
            </a:r>
            <a:r>
              <a:rPr lang="es-ES" baseline="-25000" dirty="0" smtClean="0"/>
              <a:t>2</a:t>
            </a:r>
            <a:r>
              <a:rPr lang="es-ES" dirty="0"/>
              <a:t>), creado por el gobierno del </a:t>
            </a:r>
            <a:r>
              <a:rPr lang="es-ES" dirty="0" smtClean="0"/>
              <a:t>Estado en </a:t>
            </a:r>
            <a:r>
              <a:rPr lang="es-ES" dirty="0"/>
              <a:t>2011. </a:t>
            </a:r>
            <a:endParaRPr lang="es-ES" dirty="0" smtClean="0"/>
          </a:p>
          <a:p>
            <a:pPr algn="just"/>
            <a:endParaRPr lang="es-ES" dirty="0"/>
          </a:p>
          <a:p>
            <a:pPr algn="just"/>
            <a:r>
              <a:rPr lang="es-ES" dirty="0" smtClean="0"/>
              <a:t>El </a:t>
            </a:r>
            <a:r>
              <a:rPr lang="es-ES" dirty="0"/>
              <a:t>nuevo modelo que esta ley implanta va dirigido a acercar los objetivos de los Estados a las medidas que se toman </a:t>
            </a:r>
            <a:r>
              <a:rPr lang="es-ES" dirty="0" smtClean="0"/>
              <a:t>en </a:t>
            </a:r>
            <a:r>
              <a:rPr lang="es-ES" dirty="0"/>
              <a:t>el ámbito nacional y local, donde se concentran parte </a:t>
            </a:r>
            <a:r>
              <a:rPr lang="es-ES" dirty="0" smtClean="0"/>
              <a:t>de las competencias </a:t>
            </a:r>
            <a:r>
              <a:rPr lang="es-ES" dirty="0"/>
              <a:t>en esta materia, y consensuar los criterios de </a:t>
            </a:r>
            <a:r>
              <a:rPr lang="es-ES" dirty="0" smtClean="0"/>
              <a:t>reparto.</a:t>
            </a:r>
            <a:endParaRPr lang="es-ES" dirty="0"/>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0593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57200" y="1988840"/>
            <a:ext cx="8229600" cy="3348609"/>
          </a:xfrm>
          <a:prstGeom prst="rect">
            <a:avLst/>
          </a:prstGeom>
        </p:spPr>
        <p:txBody>
          <a:bodyPr wrap="square">
            <a:spAutoFit/>
          </a:bodyPr>
          <a:lstStyle/>
          <a:p>
            <a:endParaRPr lang="es-ES" sz="1600" dirty="0" smtClean="0">
              <a:solidFill>
                <a:srgbClr val="58595B"/>
              </a:solidFill>
            </a:endParaRPr>
          </a:p>
          <a:p>
            <a:pPr algn="just">
              <a:buFont typeface="Arial" panose="020B0604020202020204" pitchFamily="34" charset="0"/>
              <a:buChar char="•"/>
            </a:pPr>
            <a:r>
              <a:rPr lang="es-ES" sz="1400" dirty="0" smtClean="0"/>
              <a:t>Decreto 80/2009, de 19 de mayo, del régimen jurídico de las viviendas destinadas a hacer efectivo el derecho de realojo  y se modifica el RLU en cuanto al derecho de realojo</a:t>
            </a:r>
          </a:p>
          <a:p>
            <a:pPr algn="just">
              <a:buFont typeface="Arial" panose="020B0604020202020204" pitchFamily="34" charset="0"/>
              <a:buChar char="•"/>
            </a:pPr>
            <a:r>
              <a:rPr lang="es-ES" sz="1400" dirty="0" smtClean="0"/>
              <a:t>Ley 6/2009, del 28 de abril, de evaluación ambiental de planes  y programas (16/15)</a:t>
            </a:r>
          </a:p>
          <a:p>
            <a:pPr algn="just">
              <a:buFont typeface="Arial" panose="020B0604020202020204" pitchFamily="34" charset="0"/>
              <a:buChar char="•"/>
            </a:pPr>
            <a:r>
              <a:rPr lang="es-ES" sz="1400" dirty="0" smtClean="0"/>
              <a:t>Ley 3/2009, del 10 de marzo, de regularización y mejora de urbanizaciones con déficits urbanísticos</a:t>
            </a:r>
          </a:p>
          <a:p>
            <a:pPr algn="just">
              <a:buFont typeface="Arial" panose="020B0604020202020204" pitchFamily="34" charset="0"/>
              <a:buChar char="•"/>
            </a:pPr>
            <a:r>
              <a:rPr lang="es-ES" sz="1400" dirty="0" smtClean="0"/>
              <a:t>Ley 18/2007, de 28 de diciembre, del derecho a la vivienda</a:t>
            </a:r>
          </a:p>
          <a:p>
            <a:pPr algn="just">
              <a:buFont typeface="Arial" panose="020B0604020202020204" pitchFamily="34" charset="0"/>
              <a:buChar char="•"/>
            </a:pPr>
            <a:r>
              <a:rPr lang="es-ES" sz="1400" dirty="0" smtClean="0"/>
              <a:t>Decreto 305/2006, de 18 de julio, por el cual se aprueba el Reglamento de la Ley de urbanismo</a:t>
            </a:r>
          </a:p>
          <a:p>
            <a:pPr algn="just">
              <a:buFont typeface="Arial" panose="020B0604020202020204" pitchFamily="34" charset="0"/>
              <a:buChar char="•"/>
            </a:pPr>
            <a:r>
              <a:rPr lang="es-ES" sz="1400" dirty="0" smtClean="0"/>
              <a:t>Ley 20/2009, de 4 de diciembre, de prevención y control ambiental de las actividades</a:t>
            </a:r>
          </a:p>
          <a:p>
            <a:pPr algn="just">
              <a:buFont typeface="Arial" panose="020B0604020202020204" pitchFamily="34" charset="0"/>
              <a:buChar char="•"/>
            </a:pPr>
            <a:r>
              <a:rPr lang="es-ES" sz="1400" dirty="0" smtClean="0"/>
              <a:t>Ley 5/2006, de 10 de mayo, del libro quinto del Código Civil de Cataluña</a:t>
            </a:r>
          </a:p>
          <a:p>
            <a:pPr algn="just">
              <a:buFont typeface="Arial" panose="020B0604020202020204" pitchFamily="34" charset="0"/>
              <a:buChar char="•"/>
            </a:pPr>
            <a:r>
              <a:rPr lang="es-ES" sz="1400" dirty="0" smtClean="0"/>
              <a:t>Decreto 146/2010 de declaración  del Parque Natural de la Sierra de </a:t>
            </a:r>
            <a:r>
              <a:rPr lang="es-ES" sz="1400" dirty="0" err="1" smtClean="0"/>
              <a:t>Collserola</a:t>
            </a:r>
            <a:r>
              <a:rPr lang="es-ES" sz="1400" dirty="0" smtClean="0"/>
              <a:t> y de las reservas naturales parciales de la Fuente Amarilla y de la </a:t>
            </a:r>
            <a:r>
              <a:rPr lang="es-ES" sz="1400" dirty="0" err="1" smtClean="0"/>
              <a:t>Rierada</a:t>
            </a:r>
            <a:r>
              <a:rPr lang="es-ES" sz="1400" dirty="0" smtClean="0"/>
              <a:t>-Can </a:t>
            </a:r>
            <a:r>
              <a:rPr lang="es-ES" sz="1400" dirty="0" err="1" smtClean="0"/>
              <a:t>Balasc</a:t>
            </a:r>
            <a:r>
              <a:rPr lang="es-ES" sz="1400" dirty="0"/>
              <a:t>.</a:t>
            </a:r>
            <a:endParaRPr lang="es-ES" sz="1400" dirty="0" smtClean="0"/>
          </a:p>
          <a:p>
            <a:endParaRPr lang="ca-ES" sz="1600" dirty="0">
              <a:solidFill>
                <a:srgbClr val="58595B"/>
              </a:solidFill>
              <a:latin typeface="Calibri"/>
              <a:cs typeface="Calibri"/>
            </a:endParaRPr>
          </a:p>
        </p:txBody>
      </p:sp>
      <p:sp>
        <p:nvSpPr>
          <p:cNvPr id="4" name="Rectangle 2"/>
          <p:cNvSpPr>
            <a:spLocks noGrp="1" noChangeArrowheads="1"/>
          </p:cNvSpPr>
          <p:nvPr>
            <p:ph type="title"/>
          </p:nvPr>
        </p:nvSpPr>
        <p:spPr>
          <a:xfrm>
            <a:off x="445577" y="546100"/>
            <a:ext cx="8229600" cy="1143000"/>
          </a:xfrm>
        </p:spPr>
        <p:txBody>
          <a:bodyPr/>
          <a:lstStyle/>
          <a:p>
            <a:pPr eaLnBrk="1" hangingPunct="1">
              <a:defRPr/>
            </a:pPr>
            <a:r>
              <a:rPr lang="es-ES" sz="3200" dirty="0" smtClean="0">
                <a:ea typeface="+mj-ea"/>
              </a:rPr>
              <a:t>Marco legal autonómico</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0854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51305"/>
            <a:ext cx="8229600" cy="3888431"/>
          </a:xfrm>
        </p:spPr>
        <p:txBody>
          <a:bodyPr/>
          <a:lstStyle/>
          <a:p>
            <a:pPr marL="0" indent="0" algn="just">
              <a:buNone/>
            </a:pPr>
            <a:endParaRPr lang="es-ES" sz="1800" dirty="0" smtClean="0"/>
          </a:p>
          <a:p>
            <a:pPr marL="0" indent="0" algn="just">
              <a:buNone/>
            </a:pPr>
            <a:endParaRPr lang="es-ES" sz="1800" dirty="0"/>
          </a:p>
        </p:txBody>
      </p:sp>
      <p:sp>
        <p:nvSpPr>
          <p:cNvPr id="4" name="Rectángulo 3"/>
          <p:cNvSpPr/>
          <p:nvPr/>
        </p:nvSpPr>
        <p:spPr>
          <a:xfrm>
            <a:off x="817240" y="1551305"/>
            <a:ext cx="7643192" cy="3816429"/>
          </a:xfrm>
          <a:prstGeom prst="rect">
            <a:avLst/>
          </a:prstGeom>
        </p:spPr>
        <p:txBody>
          <a:bodyPr wrap="square">
            <a:spAutoFit/>
          </a:bodyPr>
          <a:lstStyle/>
          <a:p>
            <a:pPr algn="just"/>
            <a:r>
              <a:rPr lang="es-ES" sz="1400" b="1" dirty="0" smtClean="0"/>
              <a:t>Respecto a las </a:t>
            </a:r>
            <a:r>
              <a:rPr lang="es-ES" sz="1400" b="1" dirty="0"/>
              <a:t> políticas de urbanismo y la </a:t>
            </a:r>
            <a:r>
              <a:rPr lang="es-ES" sz="1400" b="1" dirty="0" smtClean="0"/>
              <a:t>vivienda:</a:t>
            </a:r>
            <a:endParaRPr lang="es-ES" sz="1400" b="1" dirty="0" smtClean="0"/>
          </a:p>
          <a:p>
            <a:pPr algn="just"/>
            <a:endParaRPr lang="es-ES" sz="1400" b="1" dirty="0" smtClean="0"/>
          </a:p>
          <a:p>
            <a:pPr algn="just"/>
            <a:r>
              <a:rPr lang="es-ES" sz="1400" dirty="0" smtClean="0"/>
              <a:t>Las medidas </a:t>
            </a:r>
            <a:r>
              <a:rPr lang="es-ES" sz="1400" dirty="0"/>
              <a:t>previstas en la norma se dirigen</a:t>
            </a:r>
            <a:r>
              <a:rPr lang="es-ES" sz="1400" dirty="0" smtClean="0"/>
              <a:t>:</a:t>
            </a:r>
          </a:p>
          <a:p>
            <a:endParaRPr lang="es-ES" sz="1400" dirty="0"/>
          </a:p>
          <a:p>
            <a:pPr marL="285750" indent="-285750">
              <a:buFont typeface="Arial" panose="020B0604020202020204" pitchFamily="34" charset="0"/>
              <a:buChar char="•"/>
            </a:pPr>
            <a:r>
              <a:rPr lang="es-ES" sz="1400" dirty="0" smtClean="0"/>
              <a:t>A reducir </a:t>
            </a:r>
            <a:r>
              <a:rPr lang="es-ES" sz="1400" dirty="0"/>
              <a:t> la vulnerabilidad  y las emisiones de gases  con efecto invernadero, teniendo en cuenta </a:t>
            </a:r>
            <a:r>
              <a:rPr lang="es-ES" sz="1400" dirty="0" smtClean="0"/>
              <a:t>la </a:t>
            </a:r>
            <a:r>
              <a:rPr lang="es-ES" sz="1400" dirty="0"/>
              <a:t>adaptación de la normativa urbanística y energética  porque la promoción  de las nuevas áreas sean el máximo de autosuficientes energéticamente</a:t>
            </a:r>
            <a:r>
              <a:rPr lang="es-ES" sz="1400" dirty="0" smtClean="0"/>
              <a:t>.</a:t>
            </a:r>
          </a:p>
          <a:p>
            <a:pPr algn="just"/>
            <a:endParaRPr lang="es-ES" sz="1400" dirty="0" smtClean="0"/>
          </a:p>
          <a:p>
            <a:pPr marL="285750" indent="-285750" algn="just">
              <a:buFont typeface="Arial" panose="020B0604020202020204" pitchFamily="34" charset="0"/>
              <a:buChar char="•"/>
            </a:pPr>
            <a:r>
              <a:rPr lang="es-ES" sz="1400" dirty="0" smtClean="0"/>
              <a:t>El </a:t>
            </a:r>
            <a:r>
              <a:rPr lang="es-ES" sz="1400" dirty="0"/>
              <a:t>fomento del uso de energía proveniente de fuentes </a:t>
            </a:r>
            <a:r>
              <a:rPr lang="es-ES" sz="1400" dirty="0" smtClean="0"/>
              <a:t>renovables </a:t>
            </a:r>
            <a:r>
              <a:rPr lang="es-ES" sz="1400" dirty="0"/>
              <a:t>en el sector de la edificación, </a:t>
            </a:r>
            <a:r>
              <a:rPr lang="es-ES" sz="1400" dirty="0" smtClean="0"/>
              <a:t>priorizándolas para que </a:t>
            </a:r>
            <a:r>
              <a:rPr lang="es-ES" sz="1400" dirty="0"/>
              <a:t>no </a:t>
            </a:r>
            <a:r>
              <a:rPr lang="es-ES" sz="1400" dirty="0" smtClean="0"/>
              <a:t>generen </a:t>
            </a:r>
            <a:r>
              <a:rPr lang="es-ES" sz="1400" dirty="0"/>
              <a:t>un trasvase </a:t>
            </a:r>
            <a:r>
              <a:rPr lang="es-ES" sz="1400" dirty="0" smtClean="0"/>
              <a:t>hacia otros </a:t>
            </a:r>
            <a:r>
              <a:rPr lang="es-ES" sz="1400" dirty="0"/>
              <a:t>contaminantes con impactos locales</a:t>
            </a:r>
            <a:r>
              <a:rPr lang="es-ES" sz="1400" dirty="0" smtClean="0"/>
              <a:t>.</a:t>
            </a:r>
          </a:p>
          <a:p>
            <a:pPr marL="285750" indent="-285750" algn="just">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smtClean="0"/>
              <a:t>Impulsar </a:t>
            </a:r>
            <a:r>
              <a:rPr lang="es-ES" sz="1400" dirty="0"/>
              <a:t>políticas activas que fomenten la rehabilitación  energética del parque de viviendas existentes y la mejora  del ahorro y eficiencia  energética, y especialmente  aquellas actuaciones dirigidas a la reducción de la demanda energética y de recursos naturales</a:t>
            </a:r>
            <a:r>
              <a:rPr lang="es-ES" sz="1600" dirty="0"/>
              <a:t>.</a:t>
            </a:r>
            <a:br>
              <a:rPr lang="es-ES" sz="1600" dirty="0"/>
            </a:br>
            <a:endParaRPr lang="es-ES" sz="1600" dirty="0"/>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18963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12777"/>
            <a:ext cx="8229600" cy="3672408"/>
          </a:xfrm>
        </p:spPr>
        <p:txBody>
          <a:bodyPr/>
          <a:lstStyle/>
          <a:p>
            <a:pPr marL="0" indent="0">
              <a:buNone/>
            </a:pPr>
            <a:endParaRPr lang="es-ES" sz="1800" dirty="0" smtClean="0"/>
          </a:p>
          <a:p>
            <a:pPr marL="0" indent="0">
              <a:buNone/>
            </a:pPr>
            <a:endParaRPr lang="es-ES" sz="1800" dirty="0"/>
          </a:p>
        </p:txBody>
      </p:sp>
      <p:sp>
        <p:nvSpPr>
          <p:cNvPr id="4" name="Rectángulo 3"/>
          <p:cNvSpPr/>
          <p:nvPr/>
        </p:nvSpPr>
        <p:spPr>
          <a:xfrm>
            <a:off x="706996" y="1520473"/>
            <a:ext cx="7742708" cy="3416320"/>
          </a:xfrm>
          <a:prstGeom prst="rect">
            <a:avLst/>
          </a:prstGeom>
        </p:spPr>
        <p:txBody>
          <a:bodyPr wrap="square">
            <a:spAutoFit/>
          </a:bodyPr>
          <a:lstStyle/>
          <a:p>
            <a:pPr algn="just"/>
            <a:endParaRPr lang="es-ES" dirty="0" smtClean="0"/>
          </a:p>
          <a:p>
            <a:r>
              <a:rPr lang="es-ES" b="1" dirty="0"/>
              <a:t>Respecto a las políticas de urbanismo y la vivienda :</a:t>
            </a:r>
          </a:p>
          <a:p>
            <a:endParaRPr lang="es-ES" dirty="0"/>
          </a:p>
          <a:p>
            <a:pPr algn="just"/>
            <a:r>
              <a:rPr lang="es-ES" b="1" dirty="0" smtClean="0"/>
              <a:t>- Adaptar la normativa </a:t>
            </a:r>
            <a:r>
              <a:rPr lang="es-ES" b="1" dirty="0"/>
              <a:t>urbanística y medioambiental  </a:t>
            </a:r>
            <a:r>
              <a:rPr lang="es-ES" b="1" dirty="0" smtClean="0"/>
              <a:t>para que </a:t>
            </a:r>
            <a:r>
              <a:rPr lang="es-ES" b="1" dirty="0"/>
              <a:t>las figuras de planeamiento  urbanístico, </a:t>
            </a:r>
            <a:r>
              <a:rPr lang="es-ES" dirty="0"/>
              <a:t>sus  modificaciones y </a:t>
            </a:r>
            <a:r>
              <a:rPr lang="es-ES" dirty="0" smtClean="0"/>
              <a:t>revisiones, </a:t>
            </a:r>
            <a:r>
              <a:rPr lang="es-ES" b="1" dirty="0"/>
              <a:t>como</a:t>
            </a:r>
            <a:r>
              <a:rPr lang="es-ES" dirty="0"/>
              <a:t> del planeamiento </a:t>
            </a:r>
            <a:r>
              <a:rPr lang="es-ES" b="1" dirty="0"/>
              <a:t>territorial</a:t>
            </a:r>
            <a:r>
              <a:rPr lang="es-ES" dirty="0"/>
              <a:t>, </a:t>
            </a:r>
            <a:r>
              <a:rPr lang="es-ES" u="sng" dirty="0"/>
              <a:t>incorporen un análisis cuantitativo y una valoración descriptiva del impacto sobre las emisiones de gases  con efecto de invernadero y de los  impactos del cambio climático sobre el nuevo planeamiento. Este análisis tiene que añadir  las emisiones vinculadas a la movilidad generada, a los consumos energéticos del ciclo del agua , de residuos  y las asociadas a los consumos energéticos de los usos residenciales y terciarios </a:t>
            </a:r>
            <a:r>
              <a:rPr lang="es-ES" dirty="0"/>
              <a:t>.</a:t>
            </a:r>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392111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endParaRPr lang="es-ES" sz="1800" dirty="0" smtClean="0"/>
          </a:p>
          <a:p>
            <a:pPr marL="0" indent="0" algn="just">
              <a:buNone/>
            </a:pPr>
            <a:endParaRPr lang="es-ES" sz="1800" dirty="0"/>
          </a:p>
        </p:txBody>
      </p:sp>
      <p:pic>
        <p:nvPicPr>
          <p:cNvPr id="4" name="Imagen 3"/>
          <p:cNvPicPr>
            <a:picLocks noChangeAspect="1"/>
          </p:cNvPicPr>
          <p:nvPr/>
        </p:nvPicPr>
        <p:blipFill>
          <a:blip r:embed="rId2"/>
          <a:stretch>
            <a:fillRect/>
          </a:stretch>
        </p:blipFill>
        <p:spPr>
          <a:xfrm>
            <a:off x="1691680" y="-12628784"/>
            <a:ext cx="5319576" cy="7524000"/>
          </a:xfrm>
          <a:prstGeom prst="rect">
            <a:avLst/>
          </a:prstGeom>
        </p:spPr>
      </p:pic>
      <p:sp>
        <p:nvSpPr>
          <p:cNvPr id="5" name="Rectángulo 4"/>
          <p:cNvSpPr/>
          <p:nvPr/>
        </p:nvSpPr>
        <p:spPr>
          <a:xfrm>
            <a:off x="719572" y="1546352"/>
            <a:ext cx="7704856" cy="4247317"/>
          </a:xfrm>
          <a:prstGeom prst="rect">
            <a:avLst/>
          </a:prstGeom>
        </p:spPr>
        <p:txBody>
          <a:bodyPr wrap="square">
            <a:spAutoFit/>
          </a:bodyPr>
          <a:lstStyle/>
          <a:p>
            <a:pPr algn="just"/>
            <a:r>
              <a:rPr lang="es-ES" b="1" dirty="0" smtClean="0"/>
              <a:t>Medidas a adoptar </a:t>
            </a:r>
            <a:r>
              <a:rPr lang="es-ES" b="1" dirty="0"/>
              <a:t>en materia de residuos </a:t>
            </a:r>
            <a:r>
              <a:rPr lang="es-ES" b="1" dirty="0" smtClean="0"/>
              <a:t>:</a:t>
            </a:r>
          </a:p>
          <a:p>
            <a:pPr algn="just"/>
            <a:endParaRPr lang="es-ES" dirty="0" smtClean="0"/>
          </a:p>
          <a:p>
            <a:r>
              <a:rPr lang="es-ES" dirty="0" smtClean="0"/>
              <a:t>La norma </a:t>
            </a:r>
            <a:r>
              <a:rPr lang="es-ES" dirty="0"/>
              <a:t>establece que estas medidas tienen que ir  dirigidas a reducir  la vulnerabilidad </a:t>
            </a:r>
            <a:r>
              <a:rPr lang="es-ES" dirty="0" smtClean="0"/>
              <a:t>y </a:t>
            </a:r>
            <a:r>
              <a:rPr lang="es-ES" dirty="0"/>
              <a:t>las emisiones de GEH, teniendo en cuenta   especialmente:</a:t>
            </a:r>
            <a:br>
              <a:rPr lang="es-ES" dirty="0"/>
            </a:br>
            <a:endParaRPr lang="es-ES" dirty="0" smtClean="0"/>
          </a:p>
          <a:p>
            <a:pPr marL="285750" indent="-285750" algn="just">
              <a:buFont typeface="Arial" panose="020B0604020202020204" pitchFamily="34" charset="0"/>
              <a:buChar char="•"/>
            </a:pPr>
            <a:r>
              <a:rPr lang="es-ES" dirty="0" smtClean="0"/>
              <a:t>La evaluación </a:t>
            </a:r>
            <a:r>
              <a:rPr lang="es-ES" dirty="0"/>
              <a:t>de las emisiones de gases  con efecto invernadero derivadas de la gestión de los residuos</a:t>
            </a:r>
            <a:r>
              <a:rPr lang="es-ES" dirty="0" smtClean="0"/>
              <a:t>.</a:t>
            </a:r>
          </a:p>
          <a:p>
            <a:pPr marL="285750" indent="-285750" algn="just">
              <a:buFont typeface="Arial" panose="020B0604020202020204" pitchFamily="34" charset="0"/>
              <a:buChar char="•"/>
            </a:pPr>
            <a:r>
              <a:rPr lang="es-ES" dirty="0" smtClean="0"/>
              <a:t>El análisis </a:t>
            </a:r>
            <a:r>
              <a:rPr lang="es-ES" dirty="0"/>
              <a:t>de la prevención, la </a:t>
            </a:r>
            <a:r>
              <a:rPr lang="es-ES" dirty="0" smtClean="0"/>
              <a:t>reutilización, </a:t>
            </a:r>
            <a:r>
              <a:rPr lang="es-ES" dirty="0"/>
              <a:t>el reciclaje, y otros  tipos de valorización  y </a:t>
            </a:r>
            <a:r>
              <a:rPr lang="es-ES" dirty="0" smtClean="0"/>
              <a:t>eliminación.</a:t>
            </a:r>
          </a:p>
          <a:p>
            <a:pPr marL="285750" indent="-285750" algn="just">
              <a:buFont typeface="Arial" panose="020B0604020202020204" pitchFamily="34" charset="0"/>
              <a:buChar char="•"/>
            </a:pPr>
            <a:r>
              <a:rPr lang="es-ES" dirty="0" smtClean="0"/>
              <a:t>El </a:t>
            </a:r>
            <a:r>
              <a:rPr lang="es-ES" dirty="0"/>
              <a:t>fomento de la recogida selectiva, especialmente de la materia orgánica, evitando su  disposición en </a:t>
            </a:r>
            <a:r>
              <a:rPr lang="es-ES" dirty="0" smtClean="0"/>
              <a:t>vertederos.</a:t>
            </a:r>
          </a:p>
          <a:p>
            <a:pPr marL="285750" indent="-285750" algn="just">
              <a:buFont typeface="Arial" panose="020B0604020202020204" pitchFamily="34" charset="0"/>
              <a:buChar char="•"/>
            </a:pPr>
            <a:r>
              <a:rPr lang="es-ES" dirty="0" smtClean="0"/>
              <a:t>La sustitución </a:t>
            </a:r>
            <a:r>
              <a:rPr lang="es-ES" dirty="0"/>
              <a:t> de materias  primeras </a:t>
            </a:r>
            <a:r>
              <a:rPr lang="es-ES" dirty="0" smtClean="0"/>
              <a:t>por </a:t>
            </a:r>
            <a:r>
              <a:rPr lang="es-ES" dirty="0"/>
              <a:t>subproductos o materiales  procedentes de la valorización de residuos  favoreciendo la creación  de una economía circular.</a:t>
            </a:r>
          </a:p>
        </p:txBody>
      </p:sp>
      <p:sp>
        <p:nvSpPr>
          <p:cNvPr id="8"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7" name="Picture 4" descr="Terraqui logo gran castel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52852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sz="1800" dirty="0" smtClean="0"/>
          </a:p>
          <a:p>
            <a:pPr marL="0" indent="0">
              <a:buNone/>
            </a:pPr>
            <a:endParaRPr lang="es-ES" sz="1800" dirty="0"/>
          </a:p>
        </p:txBody>
      </p:sp>
      <p:sp>
        <p:nvSpPr>
          <p:cNvPr id="5" name="Rectángulo 4"/>
          <p:cNvSpPr/>
          <p:nvPr/>
        </p:nvSpPr>
        <p:spPr>
          <a:xfrm>
            <a:off x="899592" y="2136339"/>
            <a:ext cx="7488832" cy="2554545"/>
          </a:xfrm>
          <a:prstGeom prst="rect">
            <a:avLst/>
          </a:prstGeom>
        </p:spPr>
        <p:txBody>
          <a:bodyPr wrap="square">
            <a:spAutoFit/>
          </a:bodyPr>
          <a:lstStyle/>
          <a:p>
            <a:pPr algn="just"/>
            <a:r>
              <a:rPr lang="es-ES" sz="2000" b="1" dirty="0" smtClean="0"/>
              <a:t>La norma </a:t>
            </a:r>
            <a:r>
              <a:rPr lang="es-ES" sz="2000" b="1" dirty="0"/>
              <a:t>introduce la perspectiva del cambio climático en todas las políticas sectoriales de las Administraciones Públicas</a:t>
            </a:r>
            <a:r>
              <a:rPr lang="es-ES" sz="2000" dirty="0"/>
              <a:t>: sector agrícola y </a:t>
            </a:r>
            <a:r>
              <a:rPr lang="es-ES" sz="2000" dirty="0" smtClean="0"/>
              <a:t>ganadero, </a:t>
            </a:r>
            <a:r>
              <a:rPr lang="es-ES" sz="2000" dirty="0"/>
              <a:t>agua, biodiversidad, bosques y gestión forestal, sector energético, industria, servicios y </a:t>
            </a:r>
            <a:r>
              <a:rPr lang="es-ES" sz="2000" dirty="0" smtClean="0"/>
              <a:t>comercio, infraestructuras, residuos</a:t>
            </a:r>
            <a:r>
              <a:rPr lang="es-ES" sz="2000" dirty="0"/>
              <a:t>, salud, transporte y movilidad , turismo, universidades e investigación, así como  el urbanismo y la vivienda </a:t>
            </a:r>
            <a:r>
              <a:rPr lang="es-ES" sz="2000" dirty="0" smtClean="0"/>
              <a:t>.</a:t>
            </a:r>
          </a:p>
          <a:p>
            <a:pPr algn="just"/>
            <a:endParaRPr lang="es-ES" sz="2000" dirty="0"/>
          </a:p>
        </p:txBody>
      </p:sp>
      <p:sp>
        <p:nvSpPr>
          <p:cNvPr id="7" name="Rectangle 2"/>
          <p:cNvSpPr>
            <a:spLocks noGrp="1" noChangeArrowheads="1"/>
          </p:cNvSpPr>
          <p:nvPr>
            <p:ph type="title"/>
          </p:nvPr>
        </p:nvSpPr>
        <p:spPr>
          <a:xfrm>
            <a:off x="457200" y="408305"/>
            <a:ext cx="8363272" cy="1143000"/>
          </a:xfrm>
        </p:spPr>
        <p:txBody>
          <a:bodyPr/>
          <a:lstStyle/>
          <a:p>
            <a:pPr eaLnBrk="1" hangingPunct="1">
              <a:defRPr/>
            </a:pPr>
            <a:r>
              <a:rPr lang="es-ES" sz="2800" dirty="0" smtClean="0"/>
              <a:t>Proyecto de Ley Catalana de Cambio climático</a:t>
            </a:r>
            <a:endParaRPr lang="es-ES" sz="2800" dirty="0" smtClean="0">
              <a:ea typeface="+mj-ea"/>
            </a:endParaRP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652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600200"/>
            <a:ext cx="8219256" cy="4781128"/>
          </a:xfrm>
        </p:spPr>
        <p:txBody>
          <a:bodyPr/>
          <a:lstStyle/>
          <a:p>
            <a:pPr marL="0" indent="0" algn="just" eaLnBrk="1" hangingPunct="1">
              <a:buFontTx/>
              <a:buNone/>
            </a:pPr>
            <a:endParaRPr lang="es-ES" altLang="es-ES" sz="1800" b="1" i="1" dirty="0" smtClean="0"/>
          </a:p>
          <a:p>
            <a:pPr marL="0" indent="0" algn="just" eaLnBrk="1" hangingPunct="1">
              <a:buFontTx/>
              <a:buNone/>
            </a:pPr>
            <a:endParaRPr lang="es-ES" altLang="es-ES" sz="1800" b="1" i="1" dirty="0"/>
          </a:p>
          <a:p>
            <a:pPr marL="0" indent="0" algn="just" eaLnBrk="1" hangingPunct="1">
              <a:buFontTx/>
              <a:buNone/>
            </a:pPr>
            <a:endParaRPr lang="es-ES" altLang="es-ES" sz="1800" b="1" i="1" dirty="0"/>
          </a:p>
          <a:p>
            <a:pPr algn="just" eaLnBrk="1" hangingPunct="1">
              <a:buFontTx/>
              <a:buChar char="-"/>
            </a:pPr>
            <a:r>
              <a:rPr lang="es-ES" altLang="es-ES" sz="1800" b="1" i="1" dirty="0" smtClean="0">
                <a:solidFill>
                  <a:srgbClr val="3C8C93"/>
                </a:solidFill>
              </a:rPr>
              <a:t>NUEVA AGENDA URBANA, HÁBITAT III</a:t>
            </a:r>
          </a:p>
          <a:p>
            <a:pPr algn="just" eaLnBrk="1" hangingPunct="1">
              <a:buFontTx/>
              <a:buChar char="-"/>
            </a:pPr>
            <a:endParaRPr lang="es-ES" altLang="es-ES" sz="1800" b="1" i="1" dirty="0" smtClean="0">
              <a:solidFill>
                <a:srgbClr val="3C8C93"/>
              </a:solidFill>
            </a:endParaRPr>
          </a:p>
          <a:p>
            <a:pPr algn="just" eaLnBrk="1" hangingPunct="1">
              <a:buFontTx/>
              <a:buChar char="-"/>
            </a:pPr>
            <a:r>
              <a:rPr lang="es-ES" altLang="es-ES" sz="1800" b="1" i="1" dirty="0" smtClean="0">
                <a:solidFill>
                  <a:srgbClr val="3C8C93"/>
                </a:solidFill>
              </a:rPr>
              <a:t>ACUERDO DE PARÍS</a:t>
            </a:r>
          </a:p>
          <a:p>
            <a:pPr algn="just" eaLnBrk="1" hangingPunct="1">
              <a:buFontTx/>
              <a:buChar char="-"/>
            </a:pPr>
            <a:endParaRPr lang="es-ES" altLang="es-ES" sz="1800" b="1" i="1" dirty="0" smtClean="0">
              <a:solidFill>
                <a:srgbClr val="3C8C93"/>
              </a:solidFill>
            </a:endParaRPr>
          </a:p>
          <a:p>
            <a:pPr algn="just" eaLnBrk="1" hangingPunct="1">
              <a:buFontTx/>
              <a:buChar char="-"/>
            </a:pPr>
            <a:r>
              <a:rPr lang="es-ES" altLang="es-ES" sz="1800" b="1" i="1" dirty="0" smtClean="0">
                <a:solidFill>
                  <a:srgbClr val="3C8C93"/>
                </a:solidFill>
              </a:rPr>
              <a:t>INFRAESTRUCTURA VERDE</a:t>
            </a:r>
            <a:endParaRPr lang="es-ES" altLang="es-ES" sz="1800" i="1" dirty="0">
              <a:solidFill>
                <a:srgbClr val="3C8C93"/>
              </a:solidFill>
            </a:endParaRPr>
          </a:p>
          <a:p>
            <a:pPr marL="0" indent="0">
              <a:buNone/>
            </a:pPr>
            <a:endParaRPr lang="es-ES" sz="1800" dirty="0" smtClean="0"/>
          </a:p>
          <a:p>
            <a:pPr marL="0" indent="0">
              <a:buNone/>
            </a:pPr>
            <a:endParaRPr lang="es-ES" sz="1800" dirty="0"/>
          </a:p>
          <a:p>
            <a:pPr marL="0" indent="0">
              <a:buNone/>
            </a:pPr>
            <a:endParaRPr lang="es-ES" sz="1800" dirty="0"/>
          </a:p>
          <a:p>
            <a:endParaRPr lang="es-ES"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lgn="just" eaLnBrk="1" hangingPunct="1">
              <a:buFontTx/>
              <a:buNone/>
            </a:pPr>
            <a:endParaRPr lang="es-ES" altLang="es-ES" sz="1800" i="1" dirty="0" smtClean="0"/>
          </a:p>
          <a:p>
            <a:pPr marL="0" indent="0" algn="just" eaLnBrk="1" hangingPunct="1">
              <a:buFontTx/>
              <a:buNone/>
            </a:pPr>
            <a:endParaRPr lang="es-ES" sz="1800" i="1" dirty="0" smtClean="0"/>
          </a:p>
          <a:p>
            <a:pPr marL="0" indent="0" algn="just" eaLnBrk="1" hangingPunct="1">
              <a:buFontTx/>
              <a:buNone/>
            </a:pPr>
            <a:endParaRPr lang="es-ES" altLang="es-ES" sz="1400" i="1" dirty="0" smtClean="0"/>
          </a:p>
        </p:txBody>
      </p:sp>
      <p:sp>
        <p:nvSpPr>
          <p:cNvPr id="6" name="Rectangle 2"/>
          <p:cNvSpPr>
            <a:spLocks noGrp="1" noChangeArrowheads="1"/>
          </p:cNvSpPr>
          <p:nvPr>
            <p:ph type="title"/>
          </p:nvPr>
        </p:nvSpPr>
        <p:spPr>
          <a:xfrm>
            <a:off x="467544" y="831850"/>
            <a:ext cx="8229600" cy="1143000"/>
          </a:xfrm>
        </p:spPr>
        <p:txBody>
          <a:bodyPr/>
          <a:lstStyle/>
          <a:p>
            <a:pPr eaLnBrk="1" hangingPunct="1">
              <a:defRPr/>
            </a:pPr>
            <a:r>
              <a:rPr lang="es-ES" sz="3600" dirty="0" smtClean="0"/>
              <a:t>Otras novedades más allá de Cataluña</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880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600200"/>
            <a:ext cx="8219256" cy="3917032"/>
          </a:xfrm>
        </p:spPr>
        <p:txBody>
          <a:bodyPr/>
          <a:lstStyle/>
          <a:p>
            <a:pPr marL="0" indent="0" algn="just" eaLnBrk="1" hangingPunct="1">
              <a:buFontTx/>
              <a:buNone/>
            </a:pPr>
            <a:endParaRPr lang="es-ES" altLang="es-ES" sz="1800" b="1" i="1" dirty="0" smtClean="0"/>
          </a:p>
          <a:p>
            <a:pPr marL="0" indent="0">
              <a:buNone/>
            </a:pPr>
            <a:endParaRPr lang="es-ES" sz="1800" dirty="0" smtClean="0"/>
          </a:p>
          <a:p>
            <a:pPr marL="0" indent="0" algn="just">
              <a:buNone/>
            </a:pPr>
            <a:r>
              <a:rPr lang="es-ES" sz="1800" dirty="0"/>
              <a:t>La III </a:t>
            </a:r>
            <a:r>
              <a:rPr lang="es-ES" sz="1800" b="1" dirty="0"/>
              <a:t>Conferencia</a:t>
            </a:r>
            <a:r>
              <a:rPr lang="es-ES" sz="1800" dirty="0"/>
              <a:t> de las </a:t>
            </a:r>
            <a:r>
              <a:rPr lang="es-ES" sz="1800" b="1" dirty="0"/>
              <a:t>Naciones Unidas sobre vivienda y desarrollo  urbano sostenible, conocida como Hábitat III, </a:t>
            </a:r>
            <a:r>
              <a:rPr lang="es-ES" sz="1800" b="1" dirty="0" smtClean="0"/>
              <a:t>ha </a:t>
            </a:r>
            <a:r>
              <a:rPr lang="es-ES" sz="1800" b="1" dirty="0"/>
              <a:t>tenido </a:t>
            </a:r>
            <a:r>
              <a:rPr lang="es-ES" sz="1800" b="1" dirty="0" smtClean="0"/>
              <a:t>como </a:t>
            </a:r>
            <a:r>
              <a:rPr lang="es-ES" sz="1800" b="1" dirty="0"/>
              <a:t>finalidad adoptar la Nueva Agenda Urbana</a:t>
            </a:r>
            <a:r>
              <a:rPr lang="es-ES" sz="1800" dirty="0"/>
              <a:t>, es </a:t>
            </a:r>
            <a:r>
              <a:rPr lang="es-ES" sz="1800" dirty="0" smtClean="0"/>
              <a:t>decir, </a:t>
            </a:r>
            <a:r>
              <a:rPr lang="es-ES" sz="1800" b="1" dirty="0"/>
              <a:t>un documento orientado a la acción que </a:t>
            </a:r>
            <a:r>
              <a:rPr lang="es-ES" sz="2000" b="1" dirty="0"/>
              <a:t>establecerá los estándares globales del desarrollo urbano sostenible, replanteando la forma en que construimos, gestionamos y </a:t>
            </a:r>
            <a:r>
              <a:rPr lang="es-ES" sz="2000" b="1" dirty="0" smtClean="0"/>
              <a:t>vivimos </a:t>
            </a:r>
            <a:r>
              <a:rPr lang="es-ES" sz="2000" b="1" dirty="0"/>
              <a:t>en las ciudades, a través de unos compromisos compartidos </a:t>
            </a:r>
            <a:r>
              <a:rPr lang="es-ES" sz="2000" b="1" dirty="0" smtClean="0"/>
              <a:t>con </a:t>
            </a:r>
            <a:r>
              <a:rPr lang="es-ES" sz="2000" b="1" dirty="0"/>
              <a:t>los </a:t>
            </a:r>
            <a:r>
              <a:rPr lang="es-ES" sz="2000" b="1" dirty="0" smtClean="0"/>
              <a:t>actores urbanos </a:t>
            </a:r>
            <a:r>
              <a:rPr lang="es-ES" sz="2000" b="1" dirty="0"/>
              <a:t>más relevantes y con </a:t>
            </a:r>
            <a:r>
              <a:rPr lang="es-ES" sz="2000" b="1" dirty="0" smtClean="0"/>
              <a:t>todos </a:t>
            </a:r>
            <a:r>
              <a:rPr lang="es-ES" sz="2000" b="1" dirty="0"/>
              <a:t>los </a:t>
            </a:r>
            <a:r>
              <a:rPr lang="es-ES" sz="2000" b="1" dirty="0" smtClean="0"/>
              <a:t>niveles </a:t>
            </a:r>
            <a:r>
              <a:rPr lang="es-ES" sz="2000" b="1" dirty="0"/>
              <a:t>de gobierno, sociedad civil y sector privado</a:t>
            </a:r>
            <a:r>
              <a:rPr lang="es-ES" sz="1800" dirty="0"/>
              <a:t>.</a:t>
            </a:r>
          </a:p>
          <a:p>
            <a:pPr marL="0" indent="0">
              <a:buNone/>
            </a:pPr>
            <a:endParaRPr lang="es-ES" sz="1800" dirty="0"/>
          </a:p>
          <a:p>
            <a:pPr marL="0" indent="0">
              <a:buNone/>
            </a:pPr>
            <a:endParaRPr lang="es-ES" sz="1800" dirty="0"/>
          </a:p>
          <a:p>
            <a:endParaRPr lang="es-ES"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lgn="just" eaLnBrk="1" hangingPunct="1">
              <a:buFontTx/>
              <a:buNone/>
            </a:pPr>
            <a:endParaRPr lang="es-ES" altLang="es-ES" sz="1800" i="1" dirty="0" smtClean="0"/>
          </a:p>
          <a:p>
            <a:pPr marL="0" indent="0" algn="just" eaLnBrk="1" hangingPunct="1">
              <a:buFontTx/>
              <a:buNone/>
            </a:pPr>
            <a:endParaRPr lang="es-ES" sz="1800" i="1" dirty="0" smtClean="0"/>
          </a:p>
          <a:p>
            <a:pPr marL="0" indent="0" algn="just" eaLnBrk="1" hangingPunct="1">
              <a:buFontTx/>
              <a:buNone/>
            </a:pPr>
            <a:endParaRPr lang="es-ES" altLang="es-ES" sz="1400" i="1" dirty="0" smtClean="0"/>
          </a:p>
        </p:txBody>
      </p:sp>
      <p:sp>
        <p:nvSpPr>
          <p:cNvPr id="6" name="Rectangle 2"/>
          <p:cNvSpPr>
            <a:spLocks noGrp="1" noChangeArrowheads="1"/>
          </p:cNvSpPr>
          <p:nvPr>
            <p:ph type="title"/>
          </p:nvPr>
        </p:nvSpPr>
        <p:spPr>
          <a:xfrm>
            <a:off x="467544" y="831850"/>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1315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844824"/>
            <a:ext cx="8219256" cy="4536504"/>
          </a:xfrm>
        </p:spPr>
        <p:txBody>
          <a:bodyPr/>
          <a:lstStyle/>
          <a:p>
            <a:pPr marL="0" indent="0">
              <a:buNone/>
            </a:pPr>
            <a:endParaRPr lang="es-ES" sz="1800" dirty="0"/>
          </a:p>
          <a:p>
            <a:pPr marL="0" indent="0">
              <a:buNone/>
            </a:pPr>
            <a:r>
              <a:rPr lang="es-ES" sz="1800" dirty="0" smtClean="0"/>
              <a:t>En </a:t>
            </a:r>
            <a:r>
              <a:rPr lang="es-ES" sz="1800" dirty="0"/>
              <a:t>palabras de Joan </a:t>
            </a:r>
            <a:r>
              <a:rPr lang="es-ES" sz="1800" dirty="0" err="1" smtClean="0"/>
              <a:t>Clos</a:t>
            </a:r>
            <a:r>
              <a:rPr lang="es-ES" sz="1800" dirty="0" smtClean="0"/>
              <a:t>, </a:t>
            </a:r>
            <a:r>
              <a:rPr lang="es-ES" sz="1800" dirty="0"/>
              <a:t>Director Ejecutivo de ONU-</a:t>
            </a:r>
            <a:r>
              <a:rPr lang="es-ES" sz="1800" dirty="0" smtClean="0"/>
              <a:t>Hábitat</a:t>
            </a:r>
            <a:r>
              <a:rPr lang="es-ES" sz="1800" dirty="0"/>
              <a:t>:</a:t>
            </a:r>
          </a:p>
          <a:p>
            <a:pPr marL="0" indent="0">
              <a:buNone/>
            </a:pPr>
            <a:endParaRPr lang="es-ES" sz="1800" dirty="0"/>
          </a:p>
          <a:p>
            <a:pPr marL="0" indent="0" algn="just">
              <a:buNone/>
            </a:pPr>
            <a:r>
              <a:rPr lang="es-ES" sz="1800" i="1" dirty="0" smtClean="0"/>
              <a:t>“La aprobación </a:t>
            </a:r>
            <a:r>
              <a:rPr lang="es-ES" sz="1800" i="1" dirty="0"/>
              <a:t>de la Nueva Agenda Urbana plantea un </a:t>
            </a:r>
            <a:r>
              <a:rPr lang="es-ES" sz="1800" b="1" i="1" dirty="0"/>
              <a:t>cambio de paradigma a la urbanización</a:t>
            </a:r>
            <a:r>
              <a:rPr lang="es-ES" sz="1800" i="1" dirty="0"/>
              <a:t>, que es una cosa que conviene mucho porque, con los datos que tenemos, constatamos que </a:t>
            </a:r>
            <a:r>
              <a:rPr lang="es-ES" sz="1800" b="1" i="1" dirty="0"/>
              <a:t>la urbanización  de los 20 últimos años no ha ido bien</a:t>
            </a:r>
            <a:r>
              <a:rPr lang="es-ES" sz="1800" i="1" dirty="0"/>
              <a:t>. </a:t>
            </a:r>
            <a:r>
              <a:rPr lang="es-ES" sz="1800" i="1" dirty="0" smtClean="0"/>
              <a:t>Es decir, </a:t>
            </a:r>
            <a:r>
              <a:rPr lang="es-ES" sz="1800" b="1" i="1" dirty="0"/>
              <a:t>no ha encarado suficientemente </a:t>
            </a:r>
            <a:r>
              <a:rPr lang="es-ES" sz="1800" b="1" i="1" dirty="0" smtClean="0"/>
              <a:t>bien </a:t>
            </a:r>
            <a:r>
              <a:rPr lang="es-ES" sz="1800" b="1" i="1" dirty="0"/>
              <a:t>los problemas de la sostenibilidad ambiental, ha crecido la desigualdad  urbana, las ciudades han crecido más  en espacio que en </a:t>
            </a:r>
            <a:r>
              <a:rPr lang="es-ES" sz="1800" b="1" i="1" dirty="0" smtClean="0"/>
              <a:t>población. Por lo tanto </a:t>
            </a:r>
            <a:r>
              <a:rPr lang="es-ES" sz="1800" b="1" i="1" dirty="0"/>
              <a:t>, hay </a:t>
            </a:r>
            <a:r>
              <a:rPr lang="es-ES" sz="1800" b="1" i="1" dirty="0" err="1"/>
              <a:t>problemas</a:t>
            </a:r>
            <a:r>
              <a:rPr lang="es-ES" sz="1800" b="1" i="1" dirty="0"/>
              <a:t> </a:t>
            </a:r>
            <a:r>
              <a:rPr lang="es-ES" sz="1800" b="1" i="1" dirty="0" err="1"/>
              <a:t>relativamente</a:t>
            </a:r>
            <a:r>
              <a:rPr lang="es-ES" sz="1800" b="1" i="1" dirty="0"/>
              <a:t> </a:t>
            </a:r>
            <a:r>
              <a:rPr lang="es-ES" sz="1800" b="1" i="1" dirty="0" err="1"/>
              <a:t>importantes</a:t>
            </a:r>
            <a:r>
              <a:rPr lang="es-ES" sz="1800" b="1" i="1" dirty="0"/>
              <a:t> en </a:t>
            </a:r>
            <a:r>
              <a:rPr lang="es-ES" sz="1800" b="1" i="1" dirty="0" err="1"/>
              <a:t>la urbanización</a:t>
            </a:r>
            <a:r>
              <a:rPr lang="es-ES" sz="1800" i="1" dirty="0"/>
              <a:t>. </a:t>
            </a:r>
            <a:endParaRPr lang="es-ES" sz="1800" i="1" dirty="0" smtClean="0"/>
          </a:p>
          <a:p>
            <a:pPr marL="0" indent="0" algn="just">
              <a:buNone/>
            </a:pPr>
            <a:endParaRPr lang="es-ES" sz="1800" i="1" dirty="0" smtClean="0"/>
          </a:p>
          <a:p>
            <a:pPr marL="0" indent="0" algn="just">
              <a:buNone/>
            </a:pPr>
            <a:r>
              <a:rPr lang="es-ES" sz="1800" i="1" dirty="0" smtClean="0"/>
              <a:t>Yo </a:t>
            </a:r>
            <a:r>
              <a:rPr lang="es-ES" sz="1800" i="1" dirty="0"/>
              <a:t>creo que </a:t>
            </a:r>
            <a:r>
              <a:rPr lang="es-ES" sz="1800" b="1" i="1" dirty="0"/>
              <a:t>la Nueva Agenda Urbana es una propuesta estratégica </a:t>
            </a:r>
            <a:r>
              <a:rPr lang="es-ES" sz="1800" i="1" dirty="0"/>
              <a:t>para corregir la evolución no tan positiva que hemos visto </a:t>
            </a:r>
            <a:r>
              <a:rPr lang="es-ES" sz="1800" i="1" dirty="0" smtClean="0"/>
              <a:t>últimamente.”</a:t>
            </a:r>
            <a:endParaRPr lang="es-ES" sz="1800" i="1" dirty="0"/>
          </a:p>
          <a:p>
            <a:pPr marL="0" indent="0">
              <a:buNone/>
            </a:pPr>
            <a:endParaRPr lang="es-ES" sz="1800" dirty="0"/>
          </a:p>
          <a:p>
            <a:endParaRPr lang="es-ES" sz="1800" dirty="0"/>
          </a:p>
          <a:p>
            <a:endParaRPr lang="es-ES"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lgn="just" eaLnBrk="1" hangingPunct="1">
              <a:buFontTx/>
              <a:buNone/>
            </a:pPr>
            <a:endParaRPr lang="es-ES" altLang="es-ES" sz="1800" i="1" dirty="0" smtClean="0"/>
          </a:p>
          <a:p>
            <a:pPr marL="0" indent="0" algn="just" eaLnBrk="1" hangingPunct="1">
              <a:buFontTx/>
              <a:buNone/>
            </a:pPr>
            <a:endParaRPr lang="es-ES" sz="1800" i="1" dirty="0" smtClean="0"/>
          </a:p>
          <a:p>
            <a:pPr marL="0" indent="0" algn="just" eaLnBrk="1" hangingPunct="1">
              <a:buFontTx/>
              <a:buNone/>
            </a:pPr>
            <a:endParaRPr lang="es-ES" altLang="es-ES" sz="1400" i="1" dirty="0" smtClean="0"/>
          </a:p>
        </p:txBody>
      </p:sp>
      <p:sp>
        <p:nvSpPr>
          <p:cNvPr id="6" name="Rectangle 2"/>
          <p:cNvSpPr>
            <a:spLocks noGrp="1" noChangeArrowheads="1"/>
          </p:cNvSpPr>
          <p:nvPr>
            <p:ph type="title"/>
          </p:nvPr>
        </p:nvSpPr>
        <p:spPr>
          <a:xfrm>
            <a:off x="467544" y="701824"/>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22630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600200"/>
            <a:ext cx="8219256" cy="3917032"/>
          </a:xfrm>
        </p:spPr>
        <p:txBody>
          <a:bodyPr/>
          <a:lstStyle/>
          <a:p>
            <a:pPr marL="0" indent="0" algn="just">
              <a:buNone/>
            </a:pPr>
            <a:r>
              <a:rPr lang="es-ES" sz="1600" dirty="0" smtClean="0"/>
              <a:t>El documento </a:t>
            </a:r>
            <a:r>
              <a:rPr lang="es-ES" sz="1600" dirty="0"/>
              <a:t>final de Hábitat III </a:t>
            </a:r>
            <a:r>
              <a:rPr lang="es-ES" sz="1600" b="1" dirty="0"/>
              <a:t>permitirá volver a los principios fundamentales de la urbanización, la </a:t>
            </a:r>
            <a:r>
              <a:rPr lang="es-ES" sz="1600" b="1" dirty="0" smtClean="0"/>
              <a:t>legislación, </a:t>
            </a:r>
            <a:r>
              <a:rPr lang="es-ES" sz="1600" b="1" dirty="0"/>
              <a:t>el diseño y la </a:t>
            </a:r>
            <a:r>
              <a:rPr lang="es-ES" sz="1600" b="1" dirty="0" smtClean="0"/>
              <a:t>financiación</a:t>
            </a:r>
            <a:r>
              <a:rPr lang="es-ES" sz="1600" dirty="0" smtClean="0"/>
              <a:t>. </a:t>
            </a:r>
            <a:r>
              <a:rPr lang="es-ES" sz="1600" dirty="0"/>
              <a:t>También hace hincapié </a:t>
            </a:r>
            <a:r>
              <a:rPr lang="es-ES" sz="1600" dirty="0" smtClean="0"/>
              <a:t>que </a:t>
            </a:r>
            <a:r>
              <a:rPr lang="es-ES" sz="1600" i="1" dirty="0">
                <a:solidFill>
                  <a:schemeClr val="accent2"/>
                </a:solidFill>
              </a:rPr>
              <a:t>los líderes mundiales se han comprometido a proveer </a:t>
            </a:r>
            <a:r>
              <a:rPr lang="es-ES" sz="1600" b="1" i="1" dirty="0">
                <a:solidFill>
                  <a:schemeClr val="accent2"/>
                </a:solidFill>
              </a:rPr>
              <a:t> servicios básicos para todos, a asegurar  que los ciudadanos tengan acceso a oportunidades  y no </a:t>
            </a:r>
            <a:r>
              <a:rPr lang="es-ES" sz="1600" b="1" i="1" dirty="0" smtClean="0">
                <a:solidFill>
                  <a:schemeClr val="accent2"/>
                </a:solidFill>
              </a:rPr>
              <a:t>sufran discriminación</a:t>
            </a:r>
            <a:r>
              <a:rPr lang="es-ES" sz="1600" b="1" i="1" dirty="0">
                <a:solidFill>
                  <a:schemeClr val="accent2"/>
                </a:solidFill>
              </a:rPr>
              <a:t>, a mejorar  el aire que se respira en estos entornos, a fortalecer  la resiliencia  ante los desastres y a tomar  acciones para abordar el cambio climático</a:t>
            </a:r>
            <a:r>
              <a:rPr lang="es-ES" sz="1600" i="1" dirty="0">
                <a:solidFill>
                  <a:schemeClr val="accent2"/>
                </a:solidFill>
              </a:rPr>
              <a:t>, entre otras cosas.</a:t>
            </a:r>
          </a:p>
          <a:p>
            <a:pPr marL="0" indent="0">
              <a:buNone/>
            </a:pPr>
            <a:endParaRPr lang="es-ES" sz="1600" dirty="0"/>
          </a:p>
          <a:p>
            <a:pPr marL="0" indent="0" algn="just">
              <a:buNone/>
            </a:pPr>
            <a:r>
              <a:rPr lang="es-ES" sz="1600" dirty="0" smtClean="0"/>
              <a:t>Así mismo </a:t>
            </a:r>
            <a:r>
              <a:rPr lang="es-ES" sz="1600" dirty="0"/>
              <a:t>, el Secretario General de Hábitat III ha subrayado que ahora está en </a:t>
            </a:r>
            <a:r>
              <a:rPr lang="es-ES" sz="1600" dirty="0" smtClean="0"/>
              <a:t>manos </a:t>
            </a:r>
            <a:r>
              <a:rPr lang="es-ES" sz="1600" dirty="0"/>
              <a:t>de los Gobiernos y las autoridades locales </a:t>
            </a:r>
            <a:r>
              <a:rPr lang="es-ES" sz="1600" dirty="0" smtClean="0"/>
              <a:t>implementarlo: “</a:t>
            </a:r>
            <a:r>
              <a:rPr lang="es-ES" sz="1600" i="1" dirty="0" smtClean="0"/>
              <a:t>Todo esto </a:t>
            </a:r>
            <a:r>
              <a:rPr lang="es-ES" sz="1600" i="1" dirty="0"/>
              <a:t>requiere una coordinación entre el Gobierno nacional y el Gobierno local y requiere  un </a:t>
            </a:r>
            <a:r>
              <a:rPr lang="es-ES" sz="1600" b="1" i="1" dirty="0"/>
              <a:t>compromiso y la construcción  de una voluntad política de cambio </a:t>
            </a:r>
            <a:r>
              <a:rPr lang="es-ES" sz="1600" i="1" dirty="0"/>
              <a:t>. Esto es el que pedimos en los Estados miembros, que después de esta evaluación y después  del entusiasmo que la Nueva Agenda Urbana ha levantado entre la </a:t>
            </a:r>
            <a:r>
              <a:rPr lang="es-ES" sz="1600" i="1" dirty="0" smtClean="0"/>
              <a:t>población, </a:t>
            </a:r>
            <a:r>
              <a:rPr lang="es-ES" sz="1600" i="1" dirty="0">
                <a:solidFill>
                  <a:schemeClr val="accent2"/>
                </a:solidFill>
              </a:rPr>
              <a:t>ahora es la hora de comprometerse  y cambiar  las </a:t>
            </a:r>
            <a:r>
              <a:rPr lang="es-ES" sz="1600" i="1" dirty="0" smtClean="0">
                <a:solidFill>
                  <a:schemeClr val="accent2"/>
                </a:solidFill>
              </a:rPr>
              <a:t>cosas.”</a:t>
            </a:r>
            <a:endParaRPr lang="de-DE" sz="1600" dirty="0">
              <a:solidFill>
                <a:schemeClr val="accent2"/>
              </a:solidFill>
            </a:endParaRPr>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lgn="just" eaLnBrk="1" hangingPunct="1">
              <a:buFontTx/>
              <a:buNone/>
            </a:pPr>
            <a:endParaRPr lang="es-ES" altLang="es-ES" sz="1800" i="1" dirty="0" smtClean="0"/>
          </a:p>
          <a:p>
            <a:pPr marL="0" indent="0" algn="just" eaLnBrk="1" hangingPunct="1">
              <a:buFontTx/>
              <a:buNone/>
            </a:pPr>
            <a:endParaRPr lang="es-ES" sz="1800" i="1" dirty="0" smtClean="0"/>
          </a:p>
          <a:p>
            <a:pPr marL="0" indent="0" algn="just" eaLnBrk="1" hangingPunct="1">
              <a:buFontTx/>
              <a:buNone/>
            </a:pPr>
            <a:endParaRPr lang="es-ES" altLang="es-ES" sz="1400" i="1" dirty="0" smtClean="0"/>
          </a:p>
        </p:txBody>
      </p:sp>
      <p:sp>
        <p:nvSpPr>
          <p:cNvPr id="6" name="Rectangle 2"/>
          <p:cNvSpPr>
            <a:spLocks noGrp="1" noChangeArrowheads="1"/>
          </p:cNvSpPr>
          <p:nvPr>
            <p:ph type="title"/>
          </p:nvPr>
        </p:nvSpPr>
        <p:spPr>
          <a:xfrm>
            <a:off x="428324" y="404664"/>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26636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1551" y="1484784"/>
            <a:ext cx="8219256" cy="4896544"/>
          </a:xfrm>
        </p:spPr>
        <p:txBody>
          <a:bodyPr/>
          <a:lstStyle/>
          <a:p>
            <a:pPr marL="0" indent="0" algn="just" eaLnBrk="1" hangingPunct="1">
              <a:buFontTx/>
              <a:buNone/>
            </a:pPr>
            <a:endParaRPr lang="es-ES" sz="1400" dirty="0" smtClean="0"/>
          </a:p>
          <a:p>
            <a:pPr marL="0" indent="0" algn="just">
              <a:buNone/>
            </a:pPr>
            <a:r>
              <a:rPr lang="es-ES" sz="1600" b="1" dirty="0" smtClean="0"/>
              <a:t>COMPROMISOS</a:t>
            </a:r>
            <a:r>
              <a:rPr lang="es-ES" sz="1600" dirty="0" smtClean="0"/>
              <a:t> adoptados en la </a:t>
            </a:r>
            <a:r>
              <a:rPr lang="es-ES" sz="1600" dirty="0"/>
              <a:t>Nueva Agenda </a:t>
            </a:r>
            <a:r>
              <a:rPr lang="es-ES" sz="1600" dirty="0" smtClean="0"/>
              <a:t>Urbana:</a:t>
            </a:r>
          </a:p>
          <a:p>
            <a:pPr marL="0" indent="0" algn="just">
              <a:buNone/>
            </a:pPr>
            <a:endParaRPr lang="es-ES" sz="1600" dirty="0"/>
          </a:p>
          <a:p>
            <a:pPr algn="just">
              <a:buFont typeface="+mj-lt"/>
              <a:buAutoNum type="arabicPeriod"/>
            </a:pPr>
            <a:r>
              <a:rPr lang="es-ES" sz="1400" b="1" dirty="0">
                <a:solidFill>
                  <a:schemeClr val="accent2"/>
                </a:solidFill>
              </a:rPr>
              <a:t>Proporcionar servicios básicos para todos los ciudadanos</a:t>
            </a:r>
            <a:r>
              <a:rPr lang="es-ES" sz="1400" dirty="0"/>
              <a:t>. Estos servicios incluyen: acceso a la vivienda, agua potable y </a:t>
            </a:r>
            <a:r>
              <a:rPr lang="es-ES" sz="1400" dirty="0" smtClean="0"/>
              <a:t>saneamiento, </a:t>
            </a:r>
            <a:r>
              <a:rPr lang="es-ES" sz="1400" dirty="0"/>
              <a:t>alimentos nutritivos, atención de la salud y planificación  familiar, educación, cultura y acceso  a las tecnologías de comunicación </a:t>
            </a:r>
            <a:r>
              <a:rPr lang="es-ES" sz="1400" dirty="0" smtClean="0"/>
              <a:t>.</a:t>
            </a:r>
          </a:p>
          <a:p>
            <a:pPr algn="just">
              <a:buFont typeface="+mj-lt"/>
              <a:buAutoNum type="arabicPeriod"/>
            </a:pPr>
            <a:endParaRPr lang="es-ES" sz="1400" dirty="0"/>
          </a:p>
          <a:p>
            <a:pPr algn="just">
              <a:buFont typeface="+mj-lt"/>
              <a:buAutoNum type="arabicPeriod"/>
            </a:pPr>
            <a:r>
              <a:rPr lang="es-ES" sz="1400" b="1" dirty="0">
                <a:solidFill>
                  <a:schemeClr val="accent2"/>
                </a:solidFill>
              </a:rPr>
              <a:t>Garantizar que todos los ciudadanos tengan acceso a la igualdad de oportunidades y libre  de discriminación </a:t>
            </a:r>
            <a:r>
              <a:rPr lang="es-ES" sz="1400" dirty="0"/>
              <a:t>. Toda persona tiene derecho a los beneficios que sus </a:t>
            </a:r>
            <a:r>
              <a:rPr lang="es-ES" sz="1400" dirty="0" smtClean="0"/>
              <a:t>ciudades </a:t>
            </a:r>
            <a:r>
              <a:rPr lang="es-ES" sz="1400" dirty="0"/>
              <a:t>ofrecen. La Nueva Agenda Urbana pide a las autoridades de la ciudad </a:t>
            </a:r>
            <a:r>
              <a:rPr lang="es-ES" sz="1400" dirty="0" smtClean="0"/>
              <a:t>tener </a:t>
            </a:r>
            <a:r>
              <a:rPr lang="es-ES" sz="1400" dirty="0"/>
              <a:t>en cuenta </a:t>
            </a:r>
            <a:r>
              <a:rPr lang="es-ES" sz="1400" dirty="0" smtClean="0"/>
              <a:t>las </a:t>
            </a:r>
            <a:r>
              <a:rPr lang="es-ES" sz="1400" dirty="0"/>
              <a:t>necesidades de las mujeres, las personas con </a:t>
            </a:r>
            <a:r>
              <a:rPr lang="es-ES" sz="1400" dirty="0" smtClean="0"/>
              <a:t>discapacidad, </a:t>
            </a:r>
            <a:r>
              <a:rPr lang="es-ES" sz="1400" dirty="0"/>
              <a:t>los grupos marginados, los ancianos, las poblaciones indígenas, entre otros </a:t>
            </a:r>
            <a:r>
              <a:rPr lang="es-ES" sz="1400" dirty="0" smtClean="0"/>
              <a:t>grupos.</a:t>
            </a:r>
          </a:p>
          <a:p>
            <a:pPr algn="just">
              <a:buFont typeface="+mj-lt"/>
              <a:buAutoNum type="arabicPeriod"/>
            </a:pPr>
            <a:endParaRPr lang="es-ES" sz="1400" dirty="0" smtClean="0">
              <a:solidFill>
                <a:schemeClr val="accent2"/>
              </a:solidFill>
            </a:endParaRPr>
          </a:p>
          <a:p>
            <a:pPr algn="just">
              <a:buFont typeface="+mj-lt"/>
              <a:buAutoNum type="arabicPeriod"/>
            </a:pPr>
            <a:r>
              <a:rPr lang="es-ES" sz="1400" b="1" dirty="0" smtClean="0">
                <a:solidFill>
                  <a:schemeClr val="accent2"/>
                </a:solidFill>
              </a:rPr>
              <a:t>Promover </a:t>
            </a:r>
            <a:r>
              <a:rPr lang="es-ES" sz="1400" b="1" dirty="0">
                <a:solidFill>
                  <a:schemeClr val="accent2"/>
                </a:solidFill>
              </a:rPr>
              <a:t>medidas en apoyo de </a:t>
            </a:r>
            <a:r>
              <a:rPr lang="es-ES" sz="1400" b="1" dirty="0" smtClean="0">
                <a:solidFill>
                  <a:schemeClr val="accent2"/>
                </a:solidFill>
              </a:rPr>
              <a:t>ciudades </a:t>
            </a:r>
            <a:r>
              <a:rPr lang="es-ES" sz="1400" b="1" dirty="0">
                <a:solidFill>
                  <a:schemeClr val="accent2"/>
                </a:solidFill>
              </a:rPr>
              <a:t>más limpias</a:t>
            </a:r>
            <a:r>
              <a:rPr lang="es-ES" sz="1400" dirty="0"/>
              <a:t>. La lucha  contra la contaminación  del aire a las ciudades es buena para la salud  de las personas y para el planeta. En la Agenda, los líderes se han comprometido a incrementar el uso de energías renovables, proporcionar un transporte público mejor y ecológico , y gestionar de manera sostenible sus  recursos naturales.</a:t>
            </a:r>
          </a:p>
          <a:p>
            <a:pPr marL="0" indent="0" algn="just" eaLnBrk="1" hangingPunct="1">
              <a:buFontTx/>
              <a:buNone/>
            </a:pPr>
            <a:endParaRPr lang="es-ES" altLang="es-ES" sz="1600" i="1" dirty="0" smtClean="0"/>
          </a:p>
        </p:txBody>
      </p:sp>
      <p:sp>
        <p:nvSpPr>
          <p:cNvPr id="6" name="Rectangle 2"/>
          <p:cNvSpPr>
            <a:spLocks noGrp="1" noChangeArrowheads="1"/>
          </p:cNvSpPr>
          <p:nvPr>
            <p:ph type="title"/>
          </p:nvPr>
        </p:nvSpPr>
        <p:spPr>
          <a:xfrm>
            <a:off x="428324" y="404664"/>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82916" y="1691978"/>
            <a:ext cx="8301608" cy="4104456"/>
          </a:xfrm>
        </p:spPr>
        <p:txBody>
          <a:bodyPr/>
          <a:lstStyle/>
          <a:p>
            <a:pPr marL="0" indent="0" algn="just">
              <a:buNone/>
            </a:pPr>
            <a:r>
              <a:rPr lang="es-ES" sz="1400" b="1" dirty="0" smtClean="0">
                <a:solidFill>
                  <a:schemeClr val="accent2"/>
                </a:solidFill>
              </a:rPr>
              <a:t>4</a:t>
            </a:r>
            <a:r>
              <a:rPr lang="es-ES" sz="1400" b="1" dirty="0">
                <a:solidFill>
                  <a:schemeClr val="accent2"/>
                </a:solidFill>
              </a:rPr>
              <a:t>. Fortalecer la </a:t>
            </a:r>
            <a:r>
              <a:rPr lang="es-ES" sz="1400" b="1" dirty="0" err="1">
                <a:solidFill>
                  <a:schemeClr val="accent2"/>
                </a:solidFill>
              </a:rPr>
              <a:t>resiliencia</a:t>
            </a:r>
            <a:r>
              <a:rPr lang="es-ES" sz="1400" b="1" dirty="0">
                <a:solidFill>
                  <a:schemeClr val="accent2"/>
                </a:solidFill>
              </a:rPr>
              <a:t>  en las ciudades para reducir el riesgo y el impacto de los </a:t>
            </a:r>
            <a:r>
              <a:rPr lang="es-ES" sz="1400" b="1" dirty="0" smtClean="0">
                <a:solidFill>
                  <a:schemeClr val="accent2"/>
                </a:solidFill>
              </a:rPr>
              <a:t>desastres</a:t>
            </a:r>
            <a:r>
              <a:rPr lang="es-ES" sz="1400" dirty="0" smtClean="0"/>
              <a:t>.   </a:t>
            </a:r>
          </a:p>
          <a:p>
            <a:pPr marL="0" indent="0" algn="just">
              <a:buNone/>
            </a:pPr>
            <a:r>
              <a:rPr lang="es-ES" sz="1400" dirty="0" smtClean="0"/>
              <a:t>Muchas </a:t>
            </a:r>
            <a:r>
              <a:rPr lang="es-ES" sz="1400" dirty="0"/>
              <a:t>ciudades han sentido el impacto de los desastres naturales y los  líderes se han comprometido a poner en práctica las medidas de mitigación  y adaptación  para minimizar estos impactos. Algunas de estas medidas incluyen: una mejor planificación urbana, infraestructura de calidad  y la mejora  de las respuestas a nivel  local.</a:t>
            </a:r>
          </a:p>
          <a:p>
            <a:pPr marL="0" indent="0">
              <a:buNone/>
            </a:pPr>
            <a:endParaRPr lang="es-ES" sz="1400" dirty="0"/>
          </a:p>
          <a:p>
            <a:pPr marL="0" indent="0" algn="just">
              <a:buNone/>
            </a:pPr>
            <a:r>
              <a:rPr lang="es-ES" sz="1400" b="1" dirty="0">
                <a:solidFill>
                  <a:schemeClr val="accent2"/>
                </a:solidFill>
              </a:rPr>
              <a:t>5. Tomar medidas para  hacer frente al cambio climático mediante la reducción  de sus  emisiones de gases  de efecto invernadero</a:t>
            </a:r>
            <a:r>
              <a:rPr lang="es-ES" sz="1400" dirty="0"/>
              <a:t>. Los líderes se han comprometido a involucrar no sólo en el gobierno local, sino a todos  los agentes de la sociedad en la acción climática teniendo en cuenta   el Acuerdo de París sobre el cambio climático, que busca limitar el aumento de la temperatura mundial por debajo de los 2 grados centígrados.</a:t>
            </a:r>
          </a:p>
          <a:p>
            <a:pPr>
              <a:buFont typeface="+mj-lt"/>
              <a:buAutoNum type="arabicPeriod"/>
            </a:pPr>
            <a:endParaRPr lang="es-ES" sz="1400" dirty="0">
              <a:solidFill>
                <a:schemeClr val="accent2"/>
              </a:solidFill>
            </a:endParaRPr>
          </a:p>
          <a:p>
            <a:pPr marL="0" indent="0" algn="just">
              <a:buNone/>
            </a:pPr>
            <a:r>
              <a:rPr lang="es-ES" sz="1400" b="1" dirty="0">
                <a:solidFill>
                  <a:schemeClr val="accent2"/>
                </a:solidFill>
              </a:rPr>
              <a:t>6. Respetar plenamente los derechos de los refugiados, los migrantes y los  desplazados internos, independientemente de su  situación migratoria</a:t>
            </a:r>
            <a:r>
              <a:rPr lang="es-ES" sz="1400" dirty="0"/>
              <a:t>. Los líderes han reconocido que la migración  plantea desafíos, pero también ofrece una importante contribución a la vida urbana. Debido a ello , se han comprometido a establecer  medidas que ayuden en los migrantes, los refugiados y los  desplazados internos hacer contribuciones positivas a las sociedades</a:t>
            </a:r>
            <a:r>
              <a:rPr lang="es-ES" sz="1400" dirty="0" smtClean="0"/>
              <a:t>.</a:t>
            </a:r>
          </a:p>
          <a:p>
            <a:pPr marL="0" indent="0">
              <a:buNone/>
            </a:pPr>
            <a:endParaRPr lang="es-ES" sz="1600" dirty="0"/>
          </a:p>
          <a:p>
            <a:pPr marL="0" indent="0">
              <a:buNone/>
            </a:pPr>
            <a:endParaRPr lang="es-ES" sz="1600" dirty="0" smtClean="0"/>
          </a:p>
        </p:txBody>
      </p:sp>
      <p:sp>
        <p:nvSpPr>
          <p:cNvPr id="6" name="Rectangle 2"/>
          <p:cNvSpPr>
            <a:spLocks noGrp="1" noChangeArrowheads="1"/>
          </p:cNvSpPr>
          <p:nvPr>
            <p:ph type="title"/>
          </p:nvPr>
        </p:nvSpPr>
        <p:spPr>
          <a:xfrm>
            <a:off x="428324" y="404664"/>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218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63550" y="1700808"/>
            <a:ext cx="8229600" cy="3520964"/>
          </a:xfrm>
          <a:prstGeom prst="rect">
            <a:avLst/>
          </a:prstGeom>
        </p:spPr>
        <p:txBody>
          <a:bodyPr wrap="square">
            <a:spAutoFit/>
          </a:bodyPr>
          <a:lstStyle/>
          <a:p>
            <a:pPr marL="0" indent="0">
              <a:buNone/>
            </a:pPr>
            <a:endParaRPr lang="es-ES" sz="1600" dirty="0">
              <a:solidFill>
                <a:srgbClr val="58595B"/>
              </a:solidFill>
            </a:endParaRPr>
          </a:p>
          <a:p>
            <a:pPr algn="just">
              <a:buFont typeface="Arial" panose="020B0604020202020204" pitchFamily="34" charset="0"/>
              <a:buChar char="•"/>
            </a:pPr>
            <a:r>
              <a:rPr lang="ca-ES" sz="1400" dirty="0"/>
              <a:t>Ley 4/1997, de 20 de mayo, de protección civil de </a:t>
            </a:r>
            <a:r>
              <a:rPr lang="ca-ES" sz="1400" dirty="0" smtClean="0"/>
              <a:t>Cataluña</a:t>
            </a:r>
            <a:endParaRPr lang="ca-ES" sz="1400" dirty="0"/>
          </a:p>
          <a:p>
            <a:pPr algn="just">
              <a:buFont typeface="Arial" panose="020B0604020202020204" pitchFamily="34" charset="0"/>
              <a:buChar char="•"/>
            </a:pPr>
            <a:r>
              <a:rPr lang="es-ES" sz="1400" dirty="0"/>
              <a:t>Resolución IRP/971/2010, de 31 de </a:t>
            </a:r>
            <a:r>
              <a:rPr lang="es-ES" sz="1400" dirty="0" smtClean="0"/>
              <a:t>marzo, por </a:t>
            </a:r>
            <a:r>
              <a:rPr lang="es-ES" sz="1400" dirty="0"/>
              <a:t>la cual se da publicidad a los criterios para la elaboración de los informes referentes al control de la implantación de </a:t>
            </a:r>
            <a:r>
              <a:rPr lang="es-ES" sz="1400" dirty="0" smtClean="0"/>
              <a:t>nuevos elementos </a:t>
            </a:r>
            <a:r>
              <a:rPr lang="es-ES" sz="1400" dirty="0"/>
              <a:t>vulnerables compatibles con la gestión de los riesgos de protección  civil.</a:t>
            </a:r>
          </a:p>
          <a:p>
            <a:pPr algn="just">
              <a:buFont typeface="Arial" panose="020B0604020202020204" pitchFamily="34" charset="0"/>
              <a:buChar char="•"/>
            </a:pPr>
            <a:r>
              <a:rPr lang="es-ES" sz="1400" dirty="0"/>
              <a:t>Decreto </a:t>
            </a:r>
            <a:r>
              <a:rPr lang="es-ES" sz="1400" dirty="0" smtClean="0"/>
              <a:t>Legislativo </a:t>
            </a:r>
            <a:r>
              <a:rPr lang="es-ES" sz="1400" dirty="0"/>
              <a:t>3/2003, por el cual  se aprueba el t</a:t>
            </a:r>
            <a:r>
              <a:rPr lang="es-ES" sz="1400" dirty="0" smtClean="0"/>
              <a:t>exto </a:t>
            </a:r>
            <a:r>
              <a:rPr lang="es-ES" sz="1400" dirty="0"/>
              <a:t>r</a:t>
            </a:r>
            <a:r>
              <a:rPr lang="es-ES" sz="1400" dirty="0" smtClean="0"/>
              <a:t>efundido </a:t>
            </a:r>
            <a:r>
              <a:rPr lang="es-ES" sz="1400" dirty="0"/>
              <a:t>de la legislación en materia de aguas de </a:t>
            </a:r>
            <a:r>
              <a:rPr lang="es-ES" sz="1400" dirty="0" smtClean="0"/>
              <a:t>Cataluña</a:t>
            </a:r>
            <a:endParaRPr lang="es-ES" sz="1400" dirty="0"/>
          </a:p>
          <a:p>
            <a:pPr algn="just">
              <a:buFont typeface="Arial" panose="020B0604020202020204" pitchFamily="34" charset="0"/>
              <a:buChar char="•"/>
            </a:pPr>
            <a:r>
              <a:rPr lang="es-ES" sz="1400" dirty="0"/>
              <a:t>Decreto legislativo 1/2009, por el cual  se aprueba el t</a:t>
            </a:r>
            <a:r>
              <a:rPr lang="es-ES" sz="1400" dirty="0" smtClean="0"/>
              <a:t>exto </a:t>
            </a:r>
            <a:r>
              <a:rPr lang="es-ES" sz="1400" dirty="0"/>
              <a:t>r</a:t>
            </a:r>
            <a:r>
              <a:rPr lang="es-ES" sz="1400" dirty="0" smtClean="0"/>
              <a:t>efundido </a:t>
            </a:r>
            <a:r>
              <a:rPr lang="es-ES" sz="1400" dirty="0"/>
              <a:t>de la Ley reguladora de los </a:t>
            </a:r>
            <a:r>
              <a:rPr lang="es-ES" sz="1400" dirty="0" smtClean="0"/>
              <a:t>residuos</a:t>
            </a:r>
            <a:endParaRPr lang="es-ES" sz="1400" dirty="0"/>
          </a:p>
          <a:p>
            <a:pPr algn="just">
              <a:buFont typeface="Arial" panose="020B0604020202020204" pitchFamily="34" charset="0"/>
              <a:buChar char="•"/>
            </a:pPr>
            <a:r>
              <a:rPr lang="es-ES" sz="1400" dirty="0"/>
              <a:t>Decreto 130/2003, por el </a:t>
            </a:r>
            <a:r>
              <a:rPr lang="es-ES" sz="1400" dirty="0" smtClean="0"/>
              <a:t>cual se </a:t>
            </a:r>
            <a:r>
              <a:rPr lang="es-ES" sz="1400" dirty="0"/>
              <a:t>aprueba el </a:t>
            </a:r>
            <a:r>
              <a:rPr lang="es-ES" sz="1400" dirty="0" smtClean="0"/>
              <a:t>Reglamento de </a:t>
            </a:r>
            <a:r>
              <a:rPr lang="es-ES" sz="1400" dirty="0"/>
              <a:t>los servicios públicos de </a:t>
            </a:r>
            <a:r>
              <a:rPr lang="es-ES" sz="1400" dirty="0" smtClean="0"/>
              <a:t>saneamiento</a:t>
            </a:r>
            <a:endParaRPr lang="es-ES" sz="1400" dirty="0"/>
          </a:p>
          <a:p>
            <a:pPr algn="just">
              <a:buFont typeface="Arial" panose="020B0604020202020204" pitchFamily="34" charset="0"/>
              <a:buChar char="•"/>
            </a:pPr>
            <a:r>
              <a:rPr lang="es-ES" sz="1400" dirty="0"/>
              <a:t>Ley 6/1988, forestal de </a:t>
            </a:r>
            <a:r>
              <a:rPr lang="es-ES" sz="1400" dirty="0" smtClean="0"/>
              <a:t>Cataluña</a:t>
            </a:r>
            <a:endParaRPr lang="es-ES" sz="1400" dirty="0"/>
          </a:p>
          <a:p>
            <a:pPr algn="just">
              <a:buFont typeface="Arial" panose="020B0604020202020204" pitchFamily="34" charset="0"/>
              <a:buChar char="•"/>
            </a:pPr>
            <a:r>
              <a:rPr lang="es-ES" sz="1400" dirty="0"/>
              <a:t>Ley 12/1985 de espacios </a:t>
            </a:r>
            <a:r>
              <a:rPr lang="es-ES" sz="1400" dirty="0" smtClean="0"/>
              <a:t>naturales</a:t>
            </a:r>
            <a:endParaRPr lang="es-ES" sz="1400" dirty="0"/>
          </a:p>
          <a:p>
            <a:endParaRPr lang="ca-ES" sz="1600" dirty="0">
              <a:solidFill>
                <a:srgbClr val="58595B"/>
              </a:solidFill>
              <a:latin typeface="Calibri"/>
              <a:cs typeface="Calibri"/>
            </a:endParaRPr>
          </a:p>
        </p:txBody>
      </p:sp>
      <p:sp>
        <p:nvSpPr>
          <p:cNvPr id="4" name="Rectangle 2"/>
          <p:cNvSpPr>
            <a:spLocks noGrp="1" noChangeArrowheads="1"/>
          </p:cNvSpPr>
          <p:nvPr>
            <p:ph type="title"/>
          </p:nvPr>
        </p:nvSpPr>
        <p:spPr>
          <a:xfrm>
            <a:off x="445577" y="546100"/>
            <a:ext cx="8229600" cy="1143000"/>
          </a:xfrm>
        </p:spPr>
        <p:txBody>
          <a:bodyPr/>
          <a:lstStyle/>
          <a:p>
            <a:pPr eaLnBrk="1" hangingPunct="1">
              <a:defRPr/>
            </a:pPr>
            <a:r>
              <a:rPr lang="es-ES" sz="3200" dirty="0" smtClean="0">
                <a:ea typeface="+mj-ea"/>
              </a:rPr>
              <a:t>Marco legal autonómico</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05897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552" y="1547665"/>
            <a:ext cx="8229600" cy="3609528"/>
          </a:xfrm>
        </p:spPr>
        <p:txBody>
          <a:bodyPr/>
          <a:lstStyle/>
          <a:p>
            <a:endParaRPr lang="es-ES" sz="1600" b="1" dirty="0" smtClean="0">
              <a:solidFill>
                <a:srgbClr val="3C8C93"/>
              </a:solidFill>
            </a:endParaRPr>
          </a:p>
          <a:p>
            <a:pPr marL="0" indent="0">
              <a:buNone/>
            </a:pPr>
            <a:r>
              <a:rPr lang="es-ES" sz="1600" b="1" dirty="0" smtClean="0">
                <a:solidFill>
                  <a:schemeClr val="accent2"/>
                </a:solidFill>
              </a:rPr>
              <a:t>7.  Mejorar </a:t>
            </a:r>
            <a:r>
              <a:rPr lang="es-ES" sz="1600" b="1" dirty="0">
                <a:solidFill>
                  <a:schemeClr val="accent2"/>
                </a:solidFill>
              </a:rPr>
              <a:t>la conectividad  y apoyar  iniciativas innovadoras y </a:t>
            </a:r>
            <a:r>
              <a:rPr lang="es-ES" sz="1600" b="1" dirty="0" smtClean="0">
                <a:solidFill>
                  <a:schemeClr val="accent2"/>
                </a:solidFill>
              </a:rPr>
              <a:t>ecológicas</a:t>
            </a:r>
            <a:r>
              <a:rPr lang="es-ES" sz="1600" dirty="0" smtClean="0"/>
              <a:t>. </a:t>
            </a:r>
            <a:r>
              <a:rPr lang="es-ES" sz="1600" dirty="0"/>
              <a:t>Esto incluye el establecimiento de asociaciones con empresas y la sociedad  civil para encontrar soluciones sostenibles en los problemas </a:t>
            </a:r>
            <a:r>
              <a:rPr lang="es-ES" sz="1600" dirty="0" smtClean="0"/>
              <a:t>urbanos.</a:t>
            </a:r>
          </a:p>
          <a:p>
            <a:pPr marL="0" indent="0">
              <a:buNone/>
            </a:pPr>
            <a:endParaRPr lang="es-ES" sz="1600" dirty="0"/>
          </a:p>
          <a:p>
            <a:pPr marL="0" indent="0">
              <a:buNone/>
            </a:pPr>
            <a:r>
              <a:rPr lang="es-ES" sz="1600" b="1" dirty="0">
                <a:solidFill>
                  <a:schemeClr val="accent2"/>
                </a:solidFill>
              </a:rPr>
              <a:t>8.  Promover espacios públicos seguros, accesibles y </a:t>
            </a:r>
            <a:r>
              <a:rPr lang="es-ES" sz="1600" b="1" dirty="0" smtClean="0">
                <a:solidFill>
                  <a:schemeClr val="accent2"/>
                </a:solidFill>
              </a:rPr>
              <a:t>ecológicos</a:t>
            </a:r>
            <a:r>
              <a:rPr lang="es-ES" sz="1600" dirty="0" smtClean="0"/>
              <a:t>. </a:t>
            </a:r>
            <a:r>
              <a:rPr lang="es-ES" sz="1600" dirty="0"/>
              <a:t>La interacción  humana tiene que ser facilitada por la planificación urbana, por lo cual a la</a:t>
            </a:r>
            <a:r>
              <a:rPr lang="es-ES" sz="1600" dirty="0" smtClean="0"/>
              <a:t> </a:t>
            </a:r>
            <a:r>
              <a:rPr lang="es-ES" sz="1600" dirty="0"/>
              <a:t>Agenda se pide un aumento de los espacios públicos como  aceras, carriles para bicicletas, jardines, plazas y parques </a:t>
            </a:r>
            <a:r>
              <a:rPr lang="es-ES" sz="1600" dirty="0" smtClean="0"/>
              <a:t>.</a:t>
            </a:r>
          </a:p>
          <a:p>
            <a:pPr marL="0" indent="0">
              <a:buNone/>
            </a:pPr>
            <a:endParaRPr lang="es-ES" sz="1600" dirty="0" smtClean="0"/>
          </a:p>
          <a:p>
            <a:pPr marL="0" indent="0">
              <a:buNone/>
            </a:pPr>
            <a:r>
              <a:rPr lang="es-ES" sz="1600" dirty="0" smtClean="0"/>
              <a:t>Para </a:t>
            </a:r>
            <a:r>
              <a:rPr lang="es-ES" sz="1600" dirty="0"/>
              <a:t>conseguir estos propósitos, la Nueva Agenda Urbana requerirá nuevas reglas y regulaciones  urbanas, mejorar la planificación , el diseño urbano y las finanzas municipales, entre otras cosas</a:t>
            </a:r>
            <a:r>
              <a:rPr lang="es-ES" sz="1600" dirty="0" smtClean="0"/>
              <a:t>.</a:t>
            </a:r>
          </a:p>
          <a:p>
            <a:pPr marL="0" indent="0">
              <a:buNone/>
            </a:pPr>
            <a:endParaRPr lang="es-ES" sz="1600" dirty="0"/>
          </a:p>
          <a:p>
            <a:pPr marL="0" indent="0">
              <a:buNone/>
            </a:pPr>
            <a:endParaRPr lang="es-ES" sz="1600" dirty="0" smtClean="0"/>
          </a:p>
          <a:p>
            <a:pPr marL="0" indent="0">
              <a:buNone/>
            </a:pPr>
            <a:endParaRPr lang="es-ES" sz="1600" dirty="0"/>
          </a:p>
          <a:p>
            <a:endParaRPr lang="es-ES" sz="1600" dirty="0"/>
          </a:p>
          <a:p>
            <a:pPr marL="0" indent="0">
              <a:buNone/>
            </a:pPr>
            <a:endParaRPr lang="es-ES" sz="1600" dirty="0" smtClean="0"/>
          </a:p>
          <a:p>
            <a:pPr marL="0" indent="0" algn="just" eaLnBrk="1" hangingPunct="1">
              <a:buFontTx/>
              <a:buNone/>
            </a:pPr>
            <a:endParaRPr lang="es-ES" altLang="es-ES" sz="1600" i="1" dirty="0" smtClean="0"/>
          </a:p>
        </p:txBody>
      </p:sp>
      <p:sp>
        <p:nvSpPr>
          <p:cNvPr id="6" name="Rectangle 2"/>
          <p:cNvSpPr>
            <a:spLocks noGrp="1" noChangeArrowheads="1"/>
          </p:cNvSpPr>
          <p:nvPr>
            <p:ph type="title"/>
          </p:nvPr>
        </p:nvSpPr>
        <p:spPr>
          <a:xfrm>
            <a:off x="428324" y="404664"/>
            <a:ext cx="8229600" cy="1143000"/>
          </a:xfrm>
        </p:spPr>
        <p:txBody>
          <a:bodyPr/>
          <a:lstStyle/>
          <a:p>
            <a:pPr eaLnBrk="1" hangingPunct="1">
              <a:defRPr/>
            </a:pPr>
            <a:r>
              <a:rPr lang="es-ES" sz="3600" dirty="0" smtClean="0"/>
              <a:t>Nueva agenda urbana Hábitat III</a:t>
            </a:r>
            <a:endParaRPr lang="es-ES" sz="36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11241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s-ES" altLang="es-ES" sz="3600" dirty="0" smtClean="0"/>
              <a:t>ACUERDO DE PARÍS</a:t>
            </a:r>
            <a:endParaRPr lang="es-ES" sz="3600" dirty="0" smtClean="0">
              <a:ea typeface="+mj-ea"/>
            </a:endParaRPr>
          </a:p>
        </p:txBody>
      </p:sp>
      <p:sp>
        <p:nvSpPr>
          <p:cNvPr id="3075" name="Rectangle 3"/>
          <p:cNvSpPr>
            <a:spLocks noGrp="1" noChangeArrowheads="1"/>
          </p:cNvSpPr>
          <p:nvPr>
            <p:ph type="body" idx="1"/>
          </p:nvPr>
        </p:nvSpPr>
        <p:spPr>
          <a:xfrm>
            <a:off x="539552" y="1268760"/>
            <a:ext cx="8229600" cy="4896544"/>
          </a:xfrm>
        </p:spPr>
        <p:txBody>
          <a:bodyPr/>
          <a:lstStyle/>
          <a:p>
            <a:pPr marL="0" indent="0">
              <a:buNone/>
            </a:pPr>
            <a:endParaRPr lang="es-ES" sz="1600" b="1" dirty="0" smtClean="0"/>
          </a:p>
          <a:p>
            <a:pPr marL="0" indent="0">
              <a:buNone/>
            </a:pPr>
            <a:r>
              <a:rPr lang="es-ES" sz="1600" b="1" dirty="0" smtClean="0"/>
              <a:t>En </a:t>
            </a:r>
            <a:r>
              <a:rPr lang="es-ES" sz="1600" b="1" dirty="0"/>
              <a:t> la Conferencia de París sobre el Clima </a:t>
            </a:r>
            <a:r>
              <a:rPr lang="es-ES" sz="1600" b="1" dirty="0" smtClean="0"/>
              <a:t>(COOP21</a:t>
            </a:r>
            <a:r>
              <a:rPr lang="es-ES" sz="1600" b="1" dirty="0"/>
              <a:t>), celebrada en diciembre de 2015, 195 países firmaron el primer acuerdo vinculante mundial sobre el clima.</a:t>
            </a:r>
          </a:p>
          <a:p>
            <a:pPr marL="0" indent="0">
              <a:buNone/>
            </a:pPr>
            <a:endParaRPr lang="es-ES" sz="1600" b="1" dirty="0" smtClean="0"/>
          </a:p>
          <a:p>
            <a:pPr marL="0" indent="0">
              <a:buNone/>
            </a:pPr>
            <a:r>
              <a:rPr lang="es-ES" sz="1600" b="1" dirty="0" smtClean="0"/>
              <a:t>Para </a:t>
            </a:r>
            <a:r>
              <a:rPr lang="es-ES" sz="1600" b="1" dirty="0"/>
              <a:t>evitar un cambio climático peligroso, el Acuerdo establece un plan de acción mundial que pone el límite del calentamiento global muy por debajo de 2 </a:t>
            </a:r>
            <a:r>
              <a:rPr lang="es-ES" sz="1600" b="1" dirty="0" err="1" smtClean="0"/>
              <a:t>ºC</a:t>
            </a:r>
            <a:r>
              <a:rPr lang="es-ES" sz="1600" b="1" dirty="0" smtClean="0"/>
              <a:t>.</a:t>
            </a:r>
          </a:p>
          <a:p>
            <a:pPr marL="0" indent="0">
              <a:buNone/>
            </a:pPr>
            <a:endParaRPr lang="es-ES" sz="1600" dirty="0"/>
          </a:p>
          <a:p>
            <a:pPr marL="0" indent="0">
              <a:buNone/>
            </a:pPr>
            <a:r>
              <a:rPr lang="es-ES" sz="1600" b="1" dirty="0" smtClean="0"/>
              <a:t>Puntos principales: </a:t>
            </a:r>
          </a:p>
          <a:p>
            <a:pPr marL="0" indent="0">
              <a:buNone/>
            </a:pPr>
            <a:r>
              <a:rPr lang="es-ES" sz="1600" dirty="0" smtClean="0"/>
              <a:t>Tender puentes </a:t>
            </a:r>
            <a:r>
              <a:rPr lang="es-ES" sz="1600" dirty="0"/>
              <a:t>entre las políticas actuales y la neutralidad  climática que tiene que existir  a finales del </a:t>
            </a:r>
            <a:r>
              <a:rPr lang="es-ES" sz="1600" dirty="0" smtClean="0"/>
              <a:t>siglo.</a:t>
            </a:r>
          </a:p>
          <a:p>
            <a:pPr marL="0" indent="0">
              <a:buNone/>
            </a:pPr>
            <a:endParaRPr lang="es-ES" sz="1600" dirty="0"/>
          </a:p>
          <a:p>
            <a:pPr>
              <a:buFont typeface="+mj-lt"/>
              <a:buAutoNum type="arabicPeriod"/>
            </a:pPr>
            <a:r>
              <a:rPr lang="es-ES" sz="1600" i="1" dirty="0">
                <a:solidFill>
                  <a:srgbClr val="0000FF"/>
                </a:solidFill>
              </a:rPr>
              <a:t>Mitigación: reducir las emisiones</a:t>
            </a:r>
          </a:p>
          <a:p>
            <a:pPr>
              <a:buFont typeface="+mj-lt"/>
              <a:buAutoNum type="arabicPeriod"/>
            </a:pPr>
            <a:r>
              <a:rPr lang="es-ES" sz="1600" b="1" i="1" dirty="0" smtClean="0">
                <a:solidFill>
                  <a:srgbClr val="0000FF"/>
                </a:solidFill>
              </a:rPr>
              <a:t>Transparencia</a:t>
            </a:r>
            <a:r>
              <a:rPr lang="es-ES" sz="1600" i="1" dirty="0" smtClean="0">
                <a:solidFill>
                  <a:srgbClr val="0000FF"/>
                </a:solidFill>
              </a:rPr>
              <a:t> </a:t>
            </a:r>
            <a:r>
              <a:rPr lang="es-ES" sz="1600" i="1" dirty="0">
                <a:solidFill>
                  <a:srgbClr val="0000FF"/>
                </a:solidFill>
              </a:rPr>
              <a:t>y balance  global</a:t>
            </a:r>
          </a:p>
          <a:p>
            <a:pPr>
              <a:buFont typeface="+mj-lt"/>
              <a:buAutoNum type="arabicPeriod"/>
            </a:pPr>
            <a:r>
              <a:rPr lang="es-ES" sz="1600" i="1" dirty="0" smtClean="0">
                <a:solidFill>
                  <a:srgbClr val="0000FF"/>
                </a:solidFill>
              </a:rPr>
              <a:t>Adaptación</a:t>
            </a:r>
            <a:endParaRPr lang="es-ES" sz="1600" i="1" dirty="0">
              <a:solidFill>
                <a:srgbClr val="0000FF"/>
              </a:solidFill>
            </a:endParaRPr>
          </a:p>
          <a:p>
            <a:pPr>
              <a:buFont typeface="+mj-lt"/>
              <a:buAutoNum type="arabicPeriod"/>
            </a:pPr>
            <a:r>
              <a:rPr lang="es-ES" sz="1600" i="1" dirty="0" smtClean="0">
                <a:solidFill>
                  <a:srgbClr val="0000FF"/>
                </a:solidFill>
              </a:rPr>
              <a:t>Daños </a:t>
            </a:r>
            <a:r>
              <a:rPr lang="es-ES" sz="1600" i="1" dirty="0">
                <a:solidFill>
                  <a:srgbClr val="0000FF"/>
                </a:solidFill>
              </a:rPr>
              <a:t>y perjuicios. </a:t>
            </a:r>
          </a:p>
          <a:p>
            <a:pPr>
              <a:buFont typeface="+mj-lt"/>
              <a:buAutoNum type="arabicPeriod"/>
            </a:pPr>
            <a:r>
              <a:rPr lang="es-ES" sz="1600" b="1" i="1" dirty="0" smtClean="0">
                <a:solidFill>
                  <a:srgbClr val="0000FF"/>
                </a:solidFill>
              </a:rPr>
              <a:t>Papel </a:t>
            </a:r>
            <a:r>
              <a:rPr lang="es-ES" sz="1600" b="1" i="1" dirty="0">
                <a:solidFill>
                  <a:srgbClr val="0000FF"/>
                </a:solidFill>
              </a:rPr>
              <a:t>de las ciudades, las regiones y las administraciones locales</a:t>
            </a:r>
          </a:p>
          <a:p>
            <a:pPr>
              <a:buFont typeface="+mj-lt"/>
              <a:buAutoNum type="arabicPeriod"/>
            </a:pPr>
            <a:r>
              <a:rPr lang="es-ES" sz="1600" i="1" dirty="0" smtClean="0">
                <a:solidFill>
                  <a:srgbClr val="0000FF"/>
                </a:solidFill>
              </a:rPr>
              <a:t>Apoyo</a:t>
            </a:r>
            <a:endParaRPr lang="es-ES" sz="1600" i="1" dirty="0">
              <a:solidFill>
                <a:srgbClr val="0000FF"/>
              </a:solidFill>
            </a:endParaRPr>
          </a:p>
          <a:p>
            <a:pPr marL="0" indent="0">
              <a:buNone/>
            </a:pPr>
            <a:endParaRPr lang="es-ES" altLang="es-ES" sz="1600" i="1"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16965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body" idx="1"/>
          </p:nvPr>
        </p:nvSpPr>
        <p:spPr>
          <a:xfrm>
            <a:off x="467544" y="1268760"/>
            <a:ext cx="8301608" cy="4680520"/>
          </a:xfrm>
        </p:spPr>
        <p:txBody>
          <a:bodyPr/>
          <a:lstStyle/>
          <a:p>
            <a:pPr marL="0" indent="0">
              <a:buNone/>
            </a:pPr>
            <a:r>
              <a:rPr lang="es-ES" sz="1400" b="1" i="1" dirty="0" err="1" smtClean="0">
                <a:solidFill>
                  <a:srgbClr val="0000FF"/>
                </a:solidFill>
              </a:rPr>
              <a:t>Mitigación</a:t>
            </a:r>
            <a:r>
              <a:rPr lang="es-ES" sz="1400" b="1" i="1" dirty="0">
                <a:solidFill>
                  <a:srgbClr val="0000FF"/>
                </a:solidFill>
              </a:rPr>
              <a:t>: </a:t>
            </a:r>
            <a:r>
              <a:rPr lang="es-ES" sz="1400" b="1" i="1" dirty="0" err="1">
                <a:solidFill>
                  <a:srgbClr val="0000FF"/>
                </a:solidFill>
              </a:rPr>
              <a:t>reducir</a:t>
            </a:r>
            <a:r>
              <a:rPr lang="es-ES" sz="1400" b="1" i="1" dirty="0">
                <a:solidFill>
                  <a:srgbClr val="0000FF"/>
                </a:solidFill>
              </a:rPr>
              <a:t> las </a:t>
            </a:r>
            <a:r>
              <a:rPr lang="es-ES" sz="1400" b="1" i="1" dirty="0" err="1" smtClean="0">
                <a:solidFill>
                  <a:srgbClr val="0000FF"/>
                </a:solidFill>
              </a:rPr>
              <a:t>emisiones</a:t>
            </a:r>
            <a:r>
              <a:rPr lang="es-ES" sz="1400" b="1" i="1" dirty="0" smtClean="0">
                <a:solidFill>
                  <a:srgbClr val="0000FF"/>
                </a:solidFill>
              </a:rPr>
              <a:t> </a:t>
            </a:r>
          </a:p>
          <a:p>
            <a:pPr marL="0" indent="0">
              <a:buNone/>
            </a:pPr>
            <a:r>
              <a:rPr lang="es-ES" sz="1400" dirty="0" smtClean="0"/>
              <a:t>Los </a:t>
            </a:r>
            <a:r>
              <a:rPr lang="es-ES" sz="1400" dirty="0"/>
              <a:t>Gobiernos acordaron</a:t>
            </a:r>
            <a:r>
              <a:rPr lang="es-ES" sz="1400" dirty="0" smtClean="0"/>
              <a:t>:</a:t>
            </a:r>
          </a:p>
          <a:p>
            <a:pPr algn="just"/>
            <a:r>
              <a:rPr lang="es-ES" sz="1400" dirty="0"/>
              <a:t>E</a:t>
            </a:r>
            <a:r>
              <a:rPr lang="es-ES" sz="1400" dirty="0" smtClean="0"/>
              <a:t>l </a:t>
            </a:r>
            <a:r>
              <a:rPr lang="es-ES" sz="1400" dirty="0"/>
              <a:t>objetivo a largo plazo </a:t>
            </a:r>
            <a:r>
              <a:rPr lang="es-ES" sz="1400" dirty="0" smtClean="0"/>
              <a:t>de </a:t>
            </a:r>
            <a:r>
              <a:rPr lang="es-ES" sz="1400" dirty="0"/>
              <a:t>mantener </a:t>
            </a:r>
            <a:r>
              <a:rPr lang="es-ES" sz="1400" dirty="0" smtClean="0"/>
              <a:t>el </a:t>
            </a:r>
            <a:r>
              <a:rPr lang="es-ES" sz="1400" dirty="0"/>
              <a:t>aumento de la temperatura mediana mundial muy por debajo de 2 </a:t>
            </a:r>
            <a:r>
              <a:rPr lang="es-ES" sz="1400" dirty="0" err="1"/>
              <a:t>º</a:t>
            </a:r>
            <a:r>
              <a:rPr lang="es-ES" sz="1400" dirty="0" err="1" smtClean="0"/>
              <a:t>C</a:t>
            </a:r>
            <a:r>
              <a:rPr lang="es-ES" sz="1400" dirty="0" smtClean="0"/>
              <a:t> </a:t>
            </a:r>
            <a:r>
              <a:rPr lang="es-ES" sz="1400" dirty="0"/>
              <a:t>sobre los niveles </a:t>
            </a:r>
            <a:r>
              <a:rPr lang="es-ES" sz="1400" dirty="0" smtClean="0"/>
              <a:t>preindustriales.</a:t>
            </a:r>
            <a:endParaRPr lang="es-ES" sz="1400" dirty="0"/>
          </a:p>
          <a:p>
            <a:pPr algn="just"/>
            <a:r>
              <a:rPr lang="es-ES" sz="1400" dirty="0" smtClean="0"/>
              <a:t>Limitar </a:t>
            </a:r>
            <a:r>
              <a:rPr lang="es-ES" sz="1400" dirty="0"/>
              <a:t>el aumento a </a:t>
            </a:r>
            <a:r>
              <a:rPr lang="es-ES" sz="1400" dirty="0" smtClean="0"/>
              <a:t>1,5ºC</a:t>
            </a:r>
            <a:r>
              <a:rPr lang="es-ES" sz="1400" dirty="0"/>
              <a:t>, lo cual </a:t>
            </a:r>
            <a:r>
              <a:rPr lang="es-ES" sz="1400" dirty="0" smtClean="0"/>
              <a:t>reducirá </a:t>
            </a:r>
            <a:r>
              <a:rPr lang="es-ES" sz="1400" dirty="0"/>
              <a:t>considerablemente los riesgos y el impacto del cambio </a:t>
            </a:r>
            <a:r>
              <a:rPr lang="es-ES" sz="1400" dirty="0" smtClean="0"/>
              <a:t>climático.</a:t>
            </a:r>
            <a:endParaRPr lang="es-ES" sz="1400" dirty="0"/>
          </a:p>
          <a:p>
            <a:pPr algn="just"/>
            <a:r>
              <a:rPr lang="es-ES" sz="1400" dirty="0"/>
              <a:t>Q</a:t>
            </a:r>
            <a:r>
              <a:rPr lang="es-ES" sz="1400" dirty="0" smtClean="0"/>
              <a:t>ue </a:t>
            </a:r>
            <a:r>
              <a:rPr lang="es-ES" sz="1400" dirty="0"/>
              <a:t>las emisiones globales consigan su  nivel máximo lo antes </a:t>
            </a:r>
            <a:r>
              <a:rPr lang="es-ES" sz="1400" dirty="0" smtClean="0"/>
              <a:t>posible, </a:t>
            </a:r>
            <a:r>
              <a:rPr lang="es-ES" sz="1400" dirty="0"/>
              <a:t>si bien reconocen que en los países en desarrollo el proceso será más </a:t>
            </a:r>
            <a:r>
              <a:rPr lang="es-ES" sz="1400" dirty="0" smtClean="0"/>
              <a:t>largo.</a:t>
            </a:r>
            <a:endParaRPr lang="es-ES" sz="1400" dirty="0"/>
          </a:p>
          <a:p>
            <a:pPr algn="just"/>
            <a:r>
              <a:rPr lang="es-ES" sz="1400" dirty="0"/>
              <a:t>A</a:t>
            </a:r>
            <a:r>
              <a:rPr lang="es-ES" sz="1400" dirty="0" smtClean="0"/>
              <a:t>plicar </a:t>
            </a:r>
            <a:r>
              <a:rPr lang="es-ES" sz="1400" dirty="0"/>
              <a:t>después rápidas reducciones basadas en los mejores criterios científicos disponibles</a:t>
            </a:r>
            <a:r>
              <a:rPr lang="es-ES" sz="1400" dirty="0" smtClean="0"/>
              <a:t>.</a:t>
            </a:r>
          </a:p>
          <a:p>
            <a:pPr marL="0" indent="0" algn="just">
              <a:buNone/>
            </a:pPr>
            <a:r>
              <a:rPr lang="es-ES" sz="1400" dirty="0" err="1" smtClean="0"/>
              <a:t>Antes</a:t>
            </a:r>
            <a:r>
              <a:rPr lang="es-ES" sz="1400" dirty="0" smtClean="0"/>
              <a:t> </a:t>
            </a:r>
            <a:r>
              <a:rPr lang="es-ES" sz="1400" dirty="0"/>
              <a:t>y durante  la conferencia  de París, </a:t>
            </a:r>
            <a:r>
              <a:rPr lang="es-ES" sz="1400" dirty="0" err="1"/>
              <a:t>los</a:t>
            </a:r>
            <a:r>
              <a:rPr lang="es-ES" sz="1400" dirty="0"/>
              <a:t> </a:t>
            </a:r>
            <a:r>
              <a:rPr lang="es-ES" sz="1400" dirty="0" err="1"/>
              <a:t>países</a:t>
            </a:r>
            <a:r>
              <a:rPr lang="es-ES" sz="1400" dirty="0"/>
              <a:t> presentaron </a:t>
            </a:r>
            <a:r>
              <a:rPr lang="es-ES" sz="1400" dirty="0" err="1"/>
              <a:t>sus</a:t>
            </a:r>
            <a:r>
              <a:rPr lang="es-ES" sz="1400" dirty="0"/>
              <a:t>  </a:t>
            </a:r>
            <a:r>
              <a:rPr lang="es-ES" sz="1400" dirty="0" err="1"/>
              <a:t>planes</a:t>
            </a:r>
            <a:r>
              <a:rPr lang="es-ES" sz="1400" dirty="0"/>
              <a:t> </a:t>
            </a:r>
            <a:r>
              <a:rPr lang="es-ES" sz="1400" dirty="0" err="1"/>
              <a:t>generales</a:t>
            </a:r>
            <a:r>
              <a:rPr lang="es-ES" sz="1400" dirty="0"/>
              <a:t> </a:t>
            </a:r>
            <a:r>
              <a:rPr lang="es-ES" sz="1400" dirty="0" err="1"/>
              <a:t>nacionales</a:t>
            </a:r>
            <a:r>
              <a:rPr lang="es-ES" sz="1400" dirty="0"/>
              <a:t> </a:t>
            </a:r>
            <a:r>
              <a:rPr lang="es-ES" sz="1400" dirty="0" err="1"/>
              <a:t>de acción</a:t>
            </a:r>
            <a:r>
              <a:rPr lang="es-ES" sz="1400" dirty="0"/>
              <a:t> contra </a:t>
            </a:r>
            <a:r>
              <a:rPr lang="es-ES" sz="1400" dirty="0" err="1"/>
              <a:t>el cambio</a:t>
            </a:r>
            <a:r>
              <a:rPr lang="es-ES" sz="1400" dirty="0"/>
              <a:t> </a:t>
            </a:r>
            <a:r>
              <a:rPr lang="es-ES" sz="1400" dirty="0" err="1"/>
              <a:t>climático</a:t>
            </a:r>
            <a:r>
              <a:rPr lang="es-ES" sz="1400" dirty="0"/>
              <a:t> (CPDN). Aunque los planes no </a:t>
            </a:r>
            <a:r>
              <a:rPr lang="es-ES" sz="1400" dirty="0" smtClean="0"/>
              <a:t>sean suficientes para </a:t>
            </a:r>
            <a:r>
              <a:rPr lang="es-ES" sz="1400" dirty="0"/>
              <a:t>mantener el calentamiento global por debajo de </a:t>
            </a:r>
            <a:r>
              <a:rPr lang="es-ES" sz="1400" dirty="0" smtClean="0"/>
              <a:t>2ºC</a:t>
            </a:r>
            <a:r>
              <a:rPr lang="es-ES" sz="1400" dirty="0"/>
              <a:t>, el Acuerdo señala el  camino para llegar a esta meta.</a:t>
            </a:r>
          </a:p>
          <a:p>
            <a:pPr marL="0" indent="0">
              <a:buNone/>
            </a:pPr>
            <a:endParaRPr lang="es-ES" sz="1400" b="1" dirty="0" smtClean="0"/>
          </a:p>
          <a:p>
            <a:pPr marL="0" indent="0">
              <a:buNone/>
            </a:pPr>
            <a:r>
              <a:rPr lang="es-ES" sz="1400" b="1" i="1" dirty="0" err="1" smtClean="0">
                <a:solidFill>
                  <a:srgbClr val="0000FF"/>
                </a:solidFill>
              </a:rPr>
              <a:t>Transparencia</a:t>
            </a:r>
            <a:r>
              <a:rPr lang="es-ES" sz="1400" b="1" i="1" dirty="0" smtClean="0">
                <a:solidFill>
                  <a:srgbClr val="0000FF"/>
                </a:solidFill>
              </a:rPr>
              <a:t> </a:t>
            </a:r>
            <a:r>
              <a:rPr lang="es-ES" sz="1400" b="1" i="1" dirty="0">
                <a:solidFill>
                  <a:srgbClr val="0000FF"/>
                </a:solidFill>
              </a:rPr>
              <a:t>y balance  </a:t>
            </a:r>
            <a:r>
              <a:rPr lang="es-ES" sz="1400" b="1" i="1" dirty="0" smtClean="0">
                <a:solidFill>
                  <a:srgbClr val="0000FF"/>
                </a:solidFill>
              </a:rPr>
              <a:t>global</a:t>
            </a:r>
          </a:p>
          <a:p>
            <a:pPr marL="0" indent="0">
              <a:buNone/>
            </a:pPr>
            <a:r>
              <a:rPr lang="es-ES" sz="1400" dirty="0" smtClean="0"/>
              <a:t>Los </a:t>
            </a:r>
            <a:r>
              <a:rPr lang="es-ES" sz="1400" dirty="0"/>
              <a:t>Gobiernos acordaron:</a:t>
            </a:r>
          </a:p>
          <a:p>
            <a:r>
              <a:rPr lang="es-ES" sz="1400" dirty="0"/>
              <a:t>R</a:t>
            </a:r>
            <a:r>
              <a:rPr lang="es-ES" sz="1400" dirty="0" smtClean="0"/>
              <a:t>eunirse </a:t>
            </a:r>
            <a:r>
              <a:rPr lang="es-ES" sz="1400" dirty="0"/>
              <a:t>cada cinco años para fijar objetivos más ambiciosos </a:t>
            </a:r>
            <a:r>
              <a:rPr lang="es-ES" sz="1400" dirty="0" smtClean="0"/>
              <a:t>basándose </a:t>
            </a:r>
            <a:r>
              <a:rPr lang="es-ES" sz="1400" dirty="0"/>
              <a:t>en criterios </a:t>
            </a:r>
            <a:r>
              <a:rPr lang="es-ES" sz="1400" dirty="0" smtClean="0"/>
              <a:t>científicos.</a:t>
            </a:r>
            <a:endParaRPr lang="es-ES" sz="1400" dirty="0"/>
          </a:p>
          <a:p>
            <a:r>
              <a:rPr lang="es-ES" sz="1400" dirty="0"/>
              <a:t>I</a:t>
            </a:r>
            <a:r>
              <a:rPr lang="es-ES" sz="1400" dirty="0" smtClean="0"/>
              <a:t>nformar a </a:t>
            </a:r>
            <a:r>
              <a:rPr lang="es-ES" sz="1400" dirty="0"/>
              <a:t>los otros Gobiernos y a la ciudadanía sobre sus </a:t>
            </a:r>
            <a:r>
              <a:rPr lang="es-ES" sz="1400" dirty="0" smtClean="0"/>
              <a:t>avances.</a:t>
            </a:r>
            <a:endParaRPr lang="es-ES" sz="1400" dirty="0"/>
          </a:p>
          <a:p>
            <a:r>
              <a:rPr lang="es-ES" sz="1400" dirty="0"/>
              <a:t>E</a:t>
            </a:r>
            <a:r>
              <a:rPr lang="es-ES" sz="1400" dirty="0" smtClean="0"/>
              <a:t>valuar </a:t>
            </a:r>
            <a:r>
              <a:rPr lang="es-ES" sz="1400" dirty="0"/>
              <a:t>los avances hacia  el objetivo a largo plazo </a:t>
            </a:r>
            <a:r>
              <a:rPr lang="es-ES" sz="1400" dirty="0" smtClean="0"/>
              <a:t>mediante </a:t>
            </a:r>
            <a:r>
              <a:rPr lang="es-ES" sz="1400" dirty="0"/>
              <a:t>un sólido mecanismo de transparencia  y rendición  de cuentas </a:t>
            </a:r>
            <a:r>
              <a:rPr lang="es-ES" sz="1400" dirty="0" smtClean="0"/>
              <a:t>.</a:t>
            </a:r>
            <a:endParaRPr lang="es-ES" sz="14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altLang="es-ES" sz="3600" dirty="0" smtClean="0"/>
              <a:t>ACUERDO DE PARÍS</a:t>
            </a:r>
            <a:endParaRPr lang="es-ES" sz="3600" dirty="0" smtClean="0">
              <a:ea typeface="+mj-ea"/>
            </a:endParaRPr>
          </a:p>
        </p:txBody>
      </p:sp>
    </p:spTree>
    <p:extLst>
      <p:ext uri="{BB962C8B-B14F-4D97-AF65-F5344CB8AC3E}">
        <p14:creationId xmlns:p14="http://schemas.microsoft.com/office/powerpoint/2010/main" val="2447621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3550" y="1467109"/>
            <a:ext cx="8229600" cy="4536504"/>
          </a:xfrm>
        </p:spPr>
        <p:txBody>
          <a:bodyPr/>
          <a:lstStyle/>
          <a:p>
            <a:pPr marL="0" indent="0">
              <a:buNone/>
            </a:pPr>
            <a:r>
              <a:rPr lang="es-ES" sz="1400" b="1" i="1" dirty="0" smtClean="0">
                <a:solidFill>
                  <a:srgbClr val="0000FF"/>
                </a:solidFill>
              </a:rPr>
              <a:t>Adaptación</a:t>
            </a:r>
          </a:p>
          <a:p>
            <a:pPr marL="0" indent="0">
              <a:buNone/>
            </a:pPr>
            <a:endParaRPr lang="es-ES" sz="1400" b="1" i="1" dirty="0">
              <a:solidFill>
                <a:srgbClr val="0000FF"/>
              </a:solidFill>
            </a:endParaRPr>
          </a:p>
          <a:p>
            <a:pPr marL="0" indent="0" algn="just">
              <a:buNone/>
            </a:pPr>
            <a:r>
              <a:rPr lang="es-ES" sz="1400" dirty="0"/>
              <a:t>Los Gobiernos acordaron</a:t>
            </a:r>
            <a:r>
              <a:rPr lang="es-ES" sz="1400" dirty="0" smtClean="0"/>
              <a:t>:</a:t>
            </a:r>
          </a:p>
          <a:p>
            <a:pPr marL="0" indent="0" algn="just">
              <a:buNone/>
            </a:pPr>
            <a:endParaRPr lang="es-ES" sz="1400" dirty="0"/>
          </a:p>
          <a:p>
            <a:pPr algn="just"/>
            <a:r>
              <a:rPr lang="es-ES" sz="1400" dirty="0"/>
              <a:t>R</a:t>
            </a:r>
            <a:r>
              <a:rPr lang="es-ES" sz="1400" dirty="0" smtClean="0"/>
              <a:t>eforzar </a:t>
            </a:r>
            <a:r>
              <a:rPr lang="es-ES" sz="1400" dirty="0"/>
              <a:t>la capacidad  de las sociedades  a la hora de afrontar las consecuencias del cambio </a:t>
            </a:r>
            <a:r>
              <a:rPr lang="es-ES" sz="1400" dirty="0" smtClean="0"/>
              <a:t>climático.</a:t>
            </a:r>
            <a:endParaRPr lang="es-ES" sz="1400" dirty="0"/>
          </a:p>
          <a:p>
            <a:pPr algn="just"/>
            <a:r>
              <a:rPr lang="es-ES" sz="1400" dirty="0"/>
              <a:t>O</a:t>
            </a:r>
            <a:r>
              <a:rPr lang="es-ES" sz="1400" dirty="0" smtClean="0"/>
              <a:t>frecer a los </a:t>
            </a:r>
            <a:r>
              <a:rPr lang="es-ES" sz="1400" dirty="0"/>
              <a:t>países en desarrollo una ayuda internacional a una mejor adaptación y más  permanente.</a:t>
            </a:r>
          </a:p>
          <a:p>
            <a:pPr marL="0" indent="0">
              <a:buNone/>
            </a:pPr>
            <a:endParaRPr lang="es-ES" sz="1400" dirty="0" smtClean="0"/>
          </a:p>
          <a:p>
            <a:pPr marL="0" indent="0">
              <a:buNone/>
            </a:pPr>
            <a:r>
              <a:rPr lang="es-ES" sz="1400" b="1" i="1" dirty="0" smtClean="0">
                <a:solidFill>
                  <a:srgbClr val="0000FF"/>
                </a:solidFill>
              </a:rPr>
              <a:t>Daños </a:t>
            </a:r>
            <a:r>
              <a:rPr lang="es-ES" sz="1400" b="1" i="1" dirty="0">
                <a:solidFill>
                  <a:srgbClr val="0000FF"/>
                </a:solidFill>
              </a:rPr>
              <a:t>y perjuicios. </a:t>
            </a:r>
            <a:endParaRPr lang="es-ES" sz="1400" b="1" i="1" dirty="0" smtClean="0">
              <a:solidFill>
                <a:srgbClr val="0000FF"/>
              </a:solidFill>
            </a:endParaRPr>
          </a:p>
          <a:p>
            <a:pPr marL="0" indent="0">
              <a:buNone/>
            </a:pPr>
            <a:endParaRPr lang="es-ES" sz="1400" b="1" i="1" dirty="0">
              <a:solidFill>
                <a:srgbClr val="0000FF"/>
              </a:solidFill>
            </a:endParaRPr>
          </a:p>
          <a:p>
            <a:pPr marL="0" indent="0">
              <a:buNone/>
            </a:pPr>
            <a:r>
              <a:rPr lang="es-ES" sz="1400" dirty="0" smtClean="0"/>
              <a:t>Además, </a:t>
            </a:r>
            <a:r>
              <a:rPr lang="es-ES" sz="1400" dirty="0"/>
              <a:t>el Acuerdo</a:t>
            </a:r>
            <a:r>
              <a:rPr lang="es-ES" sz="1400" dirty="0" smtClean="0"/>
              <a:t>:</a:t>
            </a:r>
          </a:p>
          <a:p>
            <a:pPr marL="0" indent="0">
              <a:buNone/>
            </a:pPr>
            <a:endParaRPr lang="es-ES" sz="1400" dirty="0"/>
          </a:p>
          <a:p>
            <a:pPr algn="just"/>
            <a:r>
              <a:rPr lang="es-ES" sz="1400" dirty="0"/>
              <a:t>R</a:t>
            </a:r>
            <a:r>
              <a:rPr lang="es-ES" sz="1400" dirty="0" smtClean="0"/>
              <a:t>econoce </a:t>
            </a:r>
            <a:r>
              <a:rPr lang="es-ES" sz="1400" dirty="0"/>
              <a:t>la importancia  de evitar, reducir al mínimo y atender </a:t>
            </a:r>
            <a:r>
              <a:rPr lang="es-ES" sz="1400" dirty="0" smtClean="0"/>
              <a:t>a </a:t>
            </a:r>
            <a:r>
              <a:rPr lang="es-ES" sz="1400" dirty="0"/>
              <a:t>los daños y perjuicios  debidos </a:t>
            </a:r>
            <a:r>
              <a:rPr lang="es-ES" sz="1400" dirty="0" smtClean="0"/>
              <a:t>a </a:t>
            </a:r>
            <a:r>
              <a:rPr lang="es-ES" sz="1400" dirty="0"/>
              <a:t>los efectos adversos del cambio </a:t>
            </a:r>
            <a:r>
              <a:rPr lang="es-ES" sz="1400" dirty="0" smtClean="0"/>
              <a:t>climático.</a:t>
            </a:r>
            <a:endParaRPr lang="es-ES" sz="1400" dirty="0"/>
          </a:p>
          <a:p>
            <a:pPr algn="just"/>
            <a:r>
              <a:rPr lang="es-ES" sz="1400" dirty="0" smtClean="0"/>
              <a:t>Admite </a:t>
            </a:r>
            <a:r>
              <a:rPr lang="es-ES" sz="1400" dirty="0"/>
              <a:t>la necesidad  de cooperar y mejorar </a:t>
            </a:r>
            <a:r>
              <a:rPr lang="es-ES" sz="1400" dirty="0" smtClean="0"/>
              <a:t>la comprensión, </a:t>
            </a:r>
            <a:r>
              <a:rPr lang="es-ES" sz="1400" dirty="0"/>
              <a:t>actuación y apoyo  en diferentes campos: sistemas de alerta temprana, preparación para emergencias y seguro contra los riesgos</a:t>
            </a:r>
            <a:r>
              <a:rPr lang="es-ES" sz="1400" dirty="0" smtClean="0"/>
              <a:t>.</a:t>
            </a:r>
            <a:endParaRPr lang="es-ES" sz="14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altLang="es-ES" sz="3600" dirty="0" smtClean="0"/>
              <a:t>ACUERDO DE PARÍS</a:t>
            </a:r>
            <a:endParaRPr lang="es-ES" sz="36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76218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268760"/>
            <a:ext cx="8301608" cy="4536504"/>
          </a:xfrm>
        </p:spPr>
        <p:txBody>
          <a:bodyPr/>
          <a:lstStyle/>
          <a:p>
            <a:pPr marL="0" indent="0">
              <a:buNone/>
            </a:pPr>
            <a:endParaRPr lang="es-ES" sz="1400" dirty="0"/>
          </a:p>
          <a:p>
            <a:pPr marL="0" indent="0">
              <a:buNone/>
            </a:pPr>
            <a:r>
              <a:rPr lang="es-ES" sz="1400" b="1" i="1" dirty="0">
                <a:solidFill>
                  <a:srgbClr val="0000FF"/>
                </a:solidFill>
              </a:rPr>
              <a:t>Papel de las ciudades, las regiones y las administraciones </a:t>
            </a:r>
            <a:r>
              <a:rPr lang="es-ES" sz="1400" b="1" i="1" dirty="0" smtClean="0">
                <a:solidFill>
                  <a:srgbClr val="0000FF"/>
                </a:solidFill>
              </a:rPr>
              <a:t>locales</a:t>
            </a:r>
          </a:p>
          <a:p>
            <a:pPr marL="0" indent="0" algn="just">
              <a:buNone/>
            </a:pPr>
            <a:r>
              <a:rPr lang="es-ES" sz="1400" dirty="0" smtClean="0"/>
              <a:t>En </a:t>
            </a:r>
            <a:r>
              <a:rPr lang="es-ES" sz="1400" dirty="0"/>
              <a:t>la lucha contra el cambio climático, el Acuerdo reconoce la importancia  de las partes interesadas no firmantes: las ciudades y otras  administraciones </a:t>
            </a:r>
            <a:r>
              <a:rPr lang="es-ES" sz="1400" dirty="0" err="1"/>
              <a:t>subnacionales</a:t>
            </a:r>
            <a:r>
              <a:rPr lang="es-ES" sz="1400" dirty="0"/>
              <a:t>, la sociedad  civil, el sector privado, etc. </a:t>
            </a:r>
          </a:p>
          <a:p>
            <a:pPr marL="0" indent="0" algn="just">
              <a:buNone/>
            </a:pPr>
            <a:r>
              <a:rPr lang="es-ES" sz="1400" dirty="0" smtClean="0"/>
              <a:t>Los </a:t>
            </a:r>
            <a:r>
              <a:rPr lang="es-ES" sz="1400" dirty="0"/>
              <a:t>invita a:</a:t>
            </a:r>
          </a:p>
          <a:p>
            <a:pPr algn="just"/>
            <a:r>
              <a:rPr lang="es-ES" sz="1400" dirty="0"/>
              <a:t>intensificar sus  esfuerzos y medidas de apoyo  para reducir las </a:t>
            </a:r>
            <a:r>
              <a:rPr lang="es-ES" sz="1400" dirty="0" smtClean="0"/>
              <a:t>emisiones.</a:t>
            </a:r>
            <a:endParaRPr lang="es-ES" sz="1400" dirty="0"/>
          </a:p>
          <a:p>
            <a:pPr algn="just"/>
            <a:r>
              <a:rPr lang="es-ES" sz="1400" dirty="0"/>
              <a:t>A</a:t>
            </a:r>
            <a:r>
              <a:rPr lang="es-ES" sz="1400" dirty="0" smtClean="0"/>
              <a:t>umentar </a:t>
            </a:r>
            <a:r>
              <a:rPr lang="es-ES" sz="1400" dirty="0"/>
              <a:t>la resistencia  y reducir  la vulnerabilidad  a los efectos adversos del cambio </a:t>
            </a:r>
            <a:r>
              <a:rPr lang="es-ES" sz="1400" dirty="0" smtClean="0"/>
              <a:t>climático.</a:t>
            </a:r>
            <a:endParaRPr lang="es-ES" sz="1400" dirty="0"/>
          </a:p>
          <a:p>
            <a:pPr algn="just"/>
            <a:r>
              <a:rPr lang="es-ES" sz="1400" dirty="0"/>
              <a:t>M</a:t>
            </a:r>
            <a:r>
              <a:rPr lang="es-ES" sz="1400" dirty="0" smtClean="0"/>
              <a:t>antener </a:t>
            </a:r>
            <a:r>
              <a:rPr lang="es-ES" sz="1400" dirty="0"/>
              <a:t>e impulsar la cooperación  regional e </a:t>
            </a:r>
            <a:r>
              <a:rPr lang="es-ES" sz="1400" dirty="0" smtClean="0"/>
              <a:t>internacional.</a:t>
            </a:r>
            <a:endParaRPr lang="es-ES" sz="1400" b="1" i="1" dirty="0" smtClean="0">
              <a:solidFill>
                <a:srgbClr val="0000FF"/>
              </a:solidFill>
            </a:endParaRPr>
          </a:p>
          <a:p>
            <a:pPr marL="0" indent="0" algn="just">
              <a:buNone/>
            </a:pPr>
            <a:endParaRPr lang="es-ES" sz="1400" b="1" i="1" dirty="0" smtClean="0">
              <a:solidFill>
                <a:srgbClr val="0000FF"/>
              </a:solidFill>
            </a:endParaRPr>
          </a:p>
          <a:p>
            <a:pPr marL="0" indent="0" algn="just">
              <a:buNone/>
            </a:pPr>
            <a:r>
              <a:rPr lang="es-ES" sz="1400" b="1" i="1" dirty="0" smtClean="0">
                <a:solidFill>
                  <a:srgbClr val="0000FF"/>
                </a:solidFill>
              </a:rPr>
              <a:t>Apoyo</a:t>
            </a:r>
          </a:p>
          <a:p>
            <a:pPr algn="just"/>
            <a:r>
              <a:rPr lang="es-ES" sz="1400" dirty="0" smtClean="0"/>
              <a:t>La </a:t>
            </a:r>
            <a:r>
              <a:rPr lang="es-ES" sz="1400" dirty="0"/>
              <a:t>UE y los  otros países desarrollados seguirán apoyando la acción por el clima con objeto de reducir  las emisiones y aumentar  la resistencia  a las consecuencias del cambio climático a los países en desarrollo.</a:t>
            </a:r>
          </a:p>
          <a:p>
            <a:pPr algn="just"/>
            <a:r>
              <a:rPr lang="es-ES" sz="1400" dirty="0"/>
              <a:t>Se anima en los otros países a brindar o seguir brindando voluntariamente este apoyo.</a:t>
            </a:r>
          </a:p>
          <a:p>
            <a:pPr algn="just"/>
            <a:r>
              <a:rPr lang="es-ES" sz="1400" dirty="0"/>
              <a:t>Los países desarrollados quieren mantener el actual objetivo colectivo de </a:t>
            </a:r>
            <a:r>
              <a:rPr lang="es-ES" sz="1400" dirty="0" smtClean="0"/>
              <a:t>movilizar 100.000 </a:t>
            </a:r>
            <a:r>
              <a:rPr lang="es-ES" sz="1400" dirty="0"/>
              <a:t>millones de dólares  norteamericanos al año en 2020 y ampliar esta medida hasta 2025. </a:t>
            </a:r>
            <a:r>
              <a:rPr lang="es-ES" sz="1400" dirty="0" smtClean="0"/>
              <a:t>Para </a:t>
            </a:r>
            <a:r>
              <a:rPr lang="es-ES" sz="1400" dirty="0"/>
              <a:t>después de este periodo, se establecerá un nuevo objetivo todavía más ambicioso</a:t>
            </a:r>
            <a:r>
              <a:rPr lang="es-ES" sz="1400" dirty="0" smtClean="0"/>
              <a:t>.</a:t>
            </a:r>
            <a:endParaRPr lang="es-ES" sz="1400" dirty="0"/>
          </a:p>
        </p:txBody>
      </p:sp>
      <p:sp>
        <p:nvSpPr>
          <p:cNvPr id="6" name="Rectangle 2"/>
          <p:cNvSpPr>
            <a:spLocks noGrp="1" noChangeArrowheads="1"/>
          </p:cNvSpPr>
          <p:nvPr>
            <p:ph type="title"/>
          </p:nvPr>
        </p:nvSpPr>
        <p:spPr>
          <a:xfrm>
            <a:off x="457200" y="274638"/>
            <a:ext cx="8229600" cy="1143000"/>
          </a:xfrm>
        </p:spPr>
        <p:txBody>
          <a:bodyPr/>
          <a:lstStyle/>
          <a:p>
            <a:pPr eaLnBrk="1" hangingPunct="1">
              <a:defRPr/>
            </a:pPr>
            <a:r>
              <a:rPr lang="es-ES" altLang="es-ES" sz="3600" dirty="0" smtClean="0"/>
              <a:t>ACUERDO DE PARÍS</a:t>
            </a:r>
            <a:endParaRPr lang="es-ES" sz="36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76218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3550" y="404664"/>
            <a:ext cx="8229600" cy="1143000"/>
          </a:xfrm>
        </p:spPr>
        <p:txBody>
          <a:bodyPr/>
          <a:lstStyle/>
          <a:p>
            <a:pPr eaLnBrk="1" hangingPunct="1">
              <a:defRPr/>
            </a:pPr>
            <a:r>
              <a:rPr lang="es-ES" sz="3600" dirty="0" smtClean="0"/>
              <a:t>INFRAESTRUCTURA</a:t>
            </a:r>
            <a:r>
              <a:rPr lang="es-ES" sz="4000" dirty="0" smtClean="0"/>
              <a:t> VERDE </a:t>
            </a:r>
            <a:endParaRPr lang="es-ES" sz="4000" dirty="0" smtClean="0">
              <a:ea typeface="+mj-ea"/>
            </a:endParaRPr>
          </a:p>
        </p:txBody>
      </p:sp>
      <p:sp>
        <p:nvSpPr>
          <p:cNvPr id="3075" name="Rectangle 3"/>
          <p:cNvSpPr>
            <a:spLocks noGrp="1" noChangeArrowheads="1"/>
          </p:cNvSpPr>
          <p:nvPr>
            <p:ph type="body" idx="1"/>
          </p:nvPr>
        </p:nvSpPr>
        <p:spPr>
          <a:xfrm>
            <a:off x="539552" y="1844824"/>
            <a:ext cx="8229600" cy="3312368"/>
          </a:xfrm>
        </p:spPr>
        <p:txBody>
          <a:bodyPr/>
          <a:lstStyle/>
          <a:p>
            <a:pPr marL="0" indent="0" algn="just">
              <a:buNone/>
            </a:pPr>
            <a:r>
              <a:rPr lang="es-ES" sz="1400" b="1" dirty="0" smtClean="0"/>
              <a:t>Comunicación </a:t>
            </a:r>
            <a:r>
              <a:rPr lang="es-ES" sz="1400" b="1" dirty="0"/>
              <a:t>de la Comisión al Parlamento Europeo, al Consejo, al Comité Económico y Social Europeo y al Comité de las Regiones: </a:t>
            </a:r>
            <a:r>
              <a:rPr lang="es-ES" sz="1400" b="1" dirty="0">
                <a:solidFill>
                  <a:schemeClr val="accent2"/>
                </a:solidFill>
              </a:rPr>
              <a:t>Estrategia de la UE sobre la biodiversidad hasta 2020: nuestro  seguro de vida y capital </a:t>
            </a:r>
            <a:r>
              <a:rPr lang="es-ES" sz="1400" b="1" dirty="0" smtClean="0">
                <a:solidFill>
                  <a:schemeClr val="accent2"/>
                </a:solidFill>
              </a:rPr>
              <a:t>natural.</a:t>
            </a:r>
          </a:p>
          <a:p>
            <a:pPr marL="0" indent="0" algn="just">
              <a:buNone/>
            </a:pPr>
            <a:endParaRPr lang="es-ES" sz="1400" b="1" dirty="0" smtClean="0"/>
          </a:p>
          <a:p>
            <a:pPr marL="0" indent="0">
              <a:buNone/>
            </a:pPr>
            <a:r>
              <a:rPr lang="es-ES" sz="1400" dirty="0" smtClean="0"/>
              <a:t>El </a:t>
            </a:r>
            <a:r>
              <a:rPr lang="es-ES" sz="1400" dirty="0"/>
              <a:t>3 de mayo  de </a:t>
            </a:r>
            <a:r>
              <a:rPr lang="es-ES" sz="1400" dirty="0" smtClean="0"/>
              <a:t>2011, </a:t>
            </a:r>
            <a:r>
              <a:rPr lang="es-ES" sz="1400" dirty="0"/>
              <a:t>la Unión Europea adoptó una nueva estrategia para detener la pérdida  de biodiversidad </a:t>
            </a:r>
            <a:r>
              <a:rPr lang="es-ES" sz="1400" dirty="0" smtClean="0"/>
              <a:t>y </a:t>
            </a:r>
            <a:r>
              <a:rPr lang="es-ES" sz="1400" dirty="0"/>
              <a:t>mejorar  la situación  en Europa de las especies, los hábitats, los ecosistemas y los  servicios que estos prestan durante la próxima  década, así como  para intensificar la contribución  de la UE a la lucha contra la pérdida  de biodiversidad  al mundo.</a:t>
            </a:r>
          </a:p>
          <a:p>
            <a:endParaRPr lang="es-ES" sz="1400" dirty="0"/>
          </a:p>
          <a:p>
            <a:pPr marL="0" indent="0">
              <a:buNone/>
            </a:pPr>
            <a:r>
              <a:rPr lang="es-ES" sz="1400" dirty="0"/>
              <a:t>Este compromiso fue adoptado en la Comunicación de la Comisión al Parlamento Europeo, al Consejo, al Comité Económico y Social Europeo y al Comité de las Regiones: Estrategia de la UE sobre la biodiversidad hasta 2020: nuestro  seguro de vida y capital natural (CÓMO(2011) 244 final de 3 de mayo  de 2011). Podemos decir que este </a:t>
            </a:r>
            <a:r>
              <a:rPr lang="es-ES" sz="1400" b="1" dirty="0">
                <a:solidFill>
                  <a:schemeClr val="accent2"/>
                </a:solidFill>
              </a:rPr>
              <a:t>es el primer documento europeo que introduce de forma clara el término de la infraestructura verde.</a:t>
            </a:r>
          </a:p>
          <a:p>
            <a:pPr marL="0" indent="0">
              <a:buNone/>
            </a:pPr>
            <a:r>
              <a:rPr lang="de-DE" sz="1400" dirty="0"/>
              <a:t>	   </a:t>
            </a:r>
            <a:endParaRPr lang="es-ES" altLang="es-ES" sz="1400" i="1" dirty="0" smtClean="0"/>
          </a:p>
        </p:txBody>
      </p:sp>
      <p:pic>
        <p:nvPicPr>
          <p:cNvPr id="5"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26199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552" y="1432603"/>
            <a:ext cx="8229600" cy="4525963"/>
          </a:xfrm>
        </p:spPr>
        <p:txBody>
          <a:bodyPr/>
          <a:lstStyle/>
          <a:p>
            <a:pPr marL="0" indent="0">
              <a:buNone/>
            </a:pPr>
            <a:r>
              <a:rPr lang="es-ES" sz="1400" dirty="0" smtClean="0"/>
              <a:t>   </a:t>
            </a:r>
          </a:p>
          <a:p>
            <a:pPr marL="0" indent="0">
              <a:buNone/>
            </a:pPr>
            <a:r>
              <a:rPr lang="es-ES" sz="1400" b="1" dirty="0" smtClean="0">
                <a:solidFill>
                  <a:schemeClr val="accent2"/>
                </a:solidFill>
              </a:rPr>
              <a:t>UE: «Infraestructura verde: mejora del capital natural de Europa»</a:t>
            </a:r>
          </a:p>
          <a:p>
            <a:pPr marL="0" indent="0">
              <a:buNone/>
            </a:pPr>
            <a:endParaRPr lang="es-ES" sz="1400" dirty="0" smtClean="0"/>
          </a:p>
          <a:p>
            <a:pPr marL="0" indent="0">
              <a:buNone/>
            </a:pPr>
            <a:r>
              <a:rPr lang="es-ES" sz="1400" dirty="0" smtClean="0"/>
              <a:t>El año 2013, la Unión Europea adopta el primer documento específico que regula el concepto propiamente de Infraestructura verde, a través de la </a:t>
            </a:r>
            <a:r>
              <a:rPr lang="es-ES" sz="1400" b="1" dirty="0" smtClean="0">
                <a:solidFill>
                  <a:schemeClr val="accent2"/>
                </a:solidFill>
              </a:rPr>
              <a:t>Comunicación de 6 de mayo , bajo el </a:t>
            </a:r>
            <a:r>
              <a:rPr lang="es-ES" sz="1400" b="1" dirty="0" err="1" smtClean="0">
                <a:solidFill>
                  <a:schemeClr val="accent2"/>
                </a:solidFill>
              </a:rPr>
              <a:t>titol</a:t>
            </a:r>
            <a:r>
              <a:rPr lang="es-ES" sz="1400" b="1" dirty="0" smtClean="0">
                <a:solidFill>
                  <a:schemeClr val="accent2"/>
                </a:solidFill>
              </a:rPr>
              <a:t> Infraestructura verde: mejora del capital natural de Europa.</a:t>
            </a:r>
          </a:p>
          <a:p>
            <a:pPr marL="0" indent="0">
              <a:buNone/>
            </a:pPr>
            <a:endParaRPr lang="es-ES" sz="1400" dirty="0" smtClean="0"/>
          </a:p>
          <a:p>
            <a:pPr marL="0" indent="0">
              <a:buNone/>
            </a:pPr>
            <a:r>
              <a:rPr lang="es-ES" sz="1400" dirty="0" smtClean="0"/>
              <a:t>Según la Hoja de ruta hacia una Europa eficiente en el uso de los recursos, de 10 de febrero  de 2012, la infraestructura verde constituye un paso importante hacia  la protección del capital natural. En este marco, la Estrategia de la UE sobre la biodiversidad hasta 2020 de 19 de marzo  de 2011, incluye el compromiso de la Comisión  de desarrollar una estrategia sobre infraestructura verde.</a:t>
            </a:r>
          </a:p>
          <a:p>
            <a:endParaRPr lang="es-ES" sz="1400" dirty="0" smtClean="0"/>
          </a:p>
          <a:p>
            <a:pPr marL="0" indent="0">
              <a:buNone/>
            </a:pPr>
            <a:r>
              <a:rPr lang="es-ES" sz="1400" dirty="0" smtClean="0"/>
              <a:t>De acuerdo con  la Comunicación, se concibe la infraestructura verde como “una red  de zonas naturales y </a:t>
            </a:r>
            <a:r>
              <a:rPr lang="es-ES" sz="1400" dirty="0" err="1" smtClean="0"/>
              <a:t>seminaturales</a:t>
            </a:r>
            <a:r>
              <a:rPr lang="es-ES" sz="1400" dirty="0" smtClean="0"/>
              <a:t>  y otros  elementos ambientales, planificada de forma estratégica, diseñada y gestionada para la prestación  de una extensa gama de servicios  </a:t>
            </a:r>
            <a:r>
              <a:rPr lang="es-ES" sz="1400" dirty="0" err="1" smtClean="0"/>
              <a:t>ecosistémicos</a:t>
            </a:r>
            <a:r>
              <a:rPr lang="es-ES" sz="1400" dirty="0" smtClean="0"/>
              <a:t>. Incorpora espacios verdes (o moratones en el caso de los ecosistemas acuáticos) y otros  elementos físicos de espacios terrestres (incluidas las zonas costeras) y marinos. En los espacios terrestres, la infraestructura verde está presente en los entornos rurales y urbanos ”.</a:t>
            </a:r>
            <a:endParaRPr lang="es-ES" sz="1400" dirty="0"/>
          </a:p>
        </p:txBody>
      </p:sp>
      <p:sp>
        <p:nvSpPr>
          <p:cNvPr id="6" name="Rectangle 2"/>
          <p:cNvSpPr>
            <a:spLocks noGrp="1" noChangeArrowheads="1"/>
          </p:cNvSpPr>
          <p:nvPr>
            <p:ph type="title"/>
          </p:nvPr>
        </p:nvSpPr>
        <p:spPr>
          <a:xfrm>
            <a:off x="463550" y="404664"/>
            <a:ext cx="8229600" cy="1143000"/>
          </a:xfrm>
        </p:spPr>
        <p:txBody>
          <a:bodyPr/>
          <a:lstStyle/>
          <a:p>
            <a:pPr eaLnBrk="1" hangingPunct="1">
              <a:defRPr/>
            </a:pPr>
            <a:r>
              <a:rPr lang="es-ES" sz="3600" dirty="0" smtClean="0"/>
              <a:t>INFRAESTRUCTURA</a:t>
            </a:r>
            <a:r>
              <a:rPr lang="es-ES" sz="4000" dirty="0" smtClean="0"/>
              <a:t> VERDE </a:t>
            </a:r>
            <a:endParaRPr lang="es-ES" sz="40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27394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552" y="1268760"/>
            <a:ext cx="8229600" cy="4824536"/>
          </a:xfrm>
        </p:spPr>
        <p:txBody>
          <a:bodyPr/>
          <a:lstStyle/>
          <a:p>
            <a:pPr marL="0" indent="0">
              <a:buNone/>
            </a:pPr>
            <a:endParaRPr lang="es-ES" sz="1400" dirty="0"/>
          </a:p>
          <a:p>
            <a:pPr marL="0" indent="0">
              <a:buNone/>
            </a:pPr>
            <a:r>
              <a:rPr lang="es-ES" sz="1400" b="1" dirty="0" smtClean="0">
                <a:solidFill>
                  <a:schemeClr val="accent2"/>
                </a:solidFill>
              </a:rPr>
              <a:t>UE: Dictamen sobre la Infraestructura Verde: mejora del capital natural de Europa» 2014.</a:t>
            </a:r>
          </a:p>
          <a:p>
            <a:pPr marL="0" indent="0">
              <a:buNone/>
            </a:pPr>
            <a:endParaRPr lang="es-ES" sz="1400" dirty="0" smtClean="0"/>
          </a:p>
          <a:p>
            <a:pPr marL="0" indent="0" algn="just">
              <a:buNone/>
            </a:pPr>
            <a:r>
              <a:rPr lang="es-ES" sz="1400" dirty="0" smtClean="0"/>
              <a:t>Respecto a la infraestructura verde en las áreas urbanas, el Dictamen del Comité Económico y Social Europeo sobre la Comunicación de la Comisión al Parlamento Europeo, al Consejo, al Comité Económico y Social Europeo (de ahora en adelante, CESE), y al Comité de las Regiones-Infraestructura Verde: mejora del capital natural de Europa» (DOCE C 67 de 6.03.2014), destaca su  gran potencial puesto que aporta beneficios para la salud , mejora el clima urbano, crea ocupación y aumenta  el atractivo de las ciudades. </a:t>
            </a:r>
          </a:p>
          <a:p>
            <a:pPr marL="0" indent="0" algn="just">
              <a:buNone/>
            </a:pPr>
            <a:endParaRPr lang="es-ES" sz="1400" dirty="0" smtClean="0"/>
          </a:p>
          <a:p>
            <a:pPr marL="0" indent="0" algn="just">
              <a:buNone/>
            </a:pPr>
            <a:r>
              <a:rPr lang="es-ES" sz="1400" dirty="0" smtClean="0"/>
              <a:t>Sobre todo en las ciudades es importante mejorar la comprensión  de las soluciones de infraestructura verde, ya desde la escuela y reforzar  la participación  activa de la sociedad civil. El CESE considera el gran interés actual en la horticultura y agricultura urbanas como  una clara señal de la voluntad de muchos  ciudadanos de contribuir ellos mismos a crear ecosistemas intactos y explorar nuevas formas de espíritu colectivo y solidario .   </a:t>
            </a:r>
          </a:p>
          <a:p>
            <a:pPr marL="0" indent="0" algn="just">
              <a:buNone/>
            </a:pPr>
            <a:endParaRPr lang="es-ES" sz="1400" dirty="0" smtClean="0"/>
          </a:p>
          <a:p>
            <a:pPr marL="0" indent="0" algn="just">
              <a:buNone/>
            </a:pPr>
            <a:r>
              <a:rPr lang="es-ES" sz="1400" b="1" dirty="0" smtClean="0"/>
              <a:t>En otro orden de cosas se destaca la vinculación  de la infraestructura verde con otros ámbitos políticos, como la gestión  integrada </a:t>
            </a:r>
            <a:r>
              <a:rPr lang="es-ES" sz="1400" b="1" dirty="0" smtClean="0">
                <a:solidFill>
                  <a:schemeClr val="accent2"/>
                </a:solidFill>
              </a:rPr>
              <a:t>de aguas y costas, la política en material de suelo  y la relativa al cambio climático</a:t>
            </a:r>
            <a:r>
              <a:rPr lang="es-ES" sz="1400" b="1" dirty="0" smtClean="0"/>
              <a:t>. Sobre este tema, el CESE dispone que la gestión  integrada de aguas y costas tendría que aprovechar  el potencial de la infraestructura verde lo más eficazmente posible.</a:t>
            </a:r>
          </a:p>
          <a:p>
            <a:pPr marL="0" indent="0" algn="just">
              <a:buNone/>
            </a:pPr>
            <a:endParaRPr lang="de-DE" sz="1400" dirty="0"/>
          </a:p>
        </p:txBody>
      </p:sp>
      <p:sp>
        <p:nvSpPr>
          <p:cNvPr id="6" name="Rectangle 2"/>
          <p:cNvSpPr>
            <a:spLocks noGrp="1" noChangeArrowheads="1"/>
          </p:cNvSpPr>
          <p:nvPr>
            <p:ph type="title"/>
          </p:nvPr>
        </p:nvSpPr>
        <p:spPr>
          <a:xfrm>
            <a:off x="463550" y="404664"/>
            <a:ext cx="8229600" cy="1143000"/>
          </a:xfrm>
        </p:spPr>
        <p:txBody>
          <a:bodyPr/>
          <a:lstStyle/>
          <a:p>
            <a:pPr eaLnBrk="1" hangingPunct="1">
              <a:defRPr/>
            </a:pPr>
            <a:r>
              <a:rPr lang="es-ES" sz="3600" dirty="0" smtClean="0"/>
              <a:t>INFRAESTRUCTURA</a:t>
            </a:r>
            <a:r>
              <a:rPr lang="es-ES" sz="4000" dirty="0" smtClean="0"/>
              <a:t> VERDE </a:t>
            </a:r>
            <a:endParaRPr lang="es-ES" sz="40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6512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8089" y="1547664"/>
            <a:ext cx="8229600" cy="4525963"/>
          </a:xfrm>
        </p:spPr>
        <p:txBody>
          <a:bodyPr/>
          <a:lstStyle/>
          <a:p>
            <a:pPr marL="0" indent="0">
              <a:buNone/>
            </a:pPr>
            <a:endParaRPr lang="es-ES" sz="1400" b="1" dirty="0" smtClean="0"/>
          </a:p>
          <a:p>
            <a:pPr marL="0" indent="0">
              <a:buNone/>
            </a:pPr>
            <a:r>
              <a:rPr lang="es-ES" sz="1400" b="1" dirty="0" smtClean="0"/>
              <a:t>ESPAÑA</a:t>
            </a:r>
            <a:r>
              <a:rPr lang="es-ES" sz="1400" b="1" dirty="0"/>
              <a:t>: La Estrategia Estatal de Infraestructura Verde y de la Conectividad y Restauración  Ecológicas, 2015</a:t>
            </a:r>
          </a:p>
          <a:p>
            <a:pPr marL="0" indent="0">
              <a:buNone/>
            </a:pPr>
            <a:endParaRPr lang="es-ES" sz="1400" dirty="0"/>
          </a:p>
          <a:p>
            <a:pPr marL="0" indent="0" algn="just">
              <a:buNone/>
            </a:pPr>
            <a:r>
              <a:rPr lang="es-ES" sz="1400" dirty="0"/>
              <a:t>Tal como  se recoge en su preámbulo, la Ley  33/2015, por la cual se modifica la Ley  42/2007, de 13 de diciembre, del Patrimonio Natural y de la Biodiversidad, </a:t>
            </a:r>
            <a:r>
              <a:rPr lang="es-ES" sz="1400" b="1" dirty="0">
                <a:solidFill>
                  <a:schemeClr val="accent2"/>
                </a:solidFill>
              </a:rPr>
              <a:t>introduce un nuevo capítulo III, en el título Y, relativo a la Estrategia estatal de infraestructura verde y de la conectividad y restauración  ecológicas</a:t>
            </a:r>
            <a:r>
              <a:rPr lang="es-ES" sz="1400" dirty="0"/>
              <a:t>. Con </a:t>
            </a:r>
            <a:r>
              <a:rPr lang="es-ES" sz="1400" dirty="0" smtClean="0"/>
              <a:t>este </a:t>
            </a:r>
            <a:r>
              <a:rPr lang="es-ES" sz="1400" dirty="0"/>
              <a:t>nuevo </a:t>
            </a:r>
            <a:r>
              <a:rPr lang="es-ES" sz="1400" dirty="0" smtClean="0"/>
              <a:t>capítulo, </a:t>
            </a:r>
            <a:r>
              <a:rPr lang="es-ES" sz="1400" dirty="0"/>
              <a:t>se pretende dar cumplimiento a la Comunicación de la Comisión Europea al Parlamento Europeo, al Consejo, al Comité económico y social europeo y al Comité de las </a:t>
            </a:r>
            <a:r>
              <a:rPr lang="es-ES" sz="1400" dirty="0" smtClean="0"/>
              <a:t>Regiones</a:t>
            </a:r>
            <a:r>
              <a:rPr lang="es-ES" sz="1400" dirty="0"/>
              <a:t>-</a:t>
            </a:r>
            <a:r>
              <a:rPr lang="es-ES" sz="1400" dirty="0" smtClean="0"/>
              <a:t>Infraestructura </a:t>
            </a:r>
            <a:r>
              <a:rPr lang="es-ES" sz="1400" dirty="0"/>
              <a:t>verde: mejora del capital natural </a:t>
            </a:r>
            <a:r>
              <a:rPr lang="es-ES" sz="1400" dirty="0" smtClean="0"/>
              <a:t>de Europa de 6 </a:t>
            </a:r>
            <a:r>
              <a:rPr lang="es-ES" sz="1400" dirty="0"/>
              <a:t>de mayo  de 2013, e incorporar algunos de los objetivos de la Estrategia de la Unión Europea sobre la biodiversidad hasta 2020.</a:t>
            </a:r>
          </a:p>
          <a:p>
            <a:pPr marL="0" indent="0">
              <a:buNone/>
            </a:pPr>
            <a:endParaRPr lang="es-ES" sz="1400" dirty="0"/>
          </a:p>
          <a:p>
            <a:pPr marL="0" indent="0" algn="just">
              <a:buNone/>
            </a:pPr>
            <a:r>
              <a:rPr lang="es-ES" sz="1400" b="1" dirty="0" smtClean="0"/>
              <a:t>Prevé </a:t>
            </a:r>
            <a:r>
              <a:rPr lang="es-ES" sz="1400" b="1" dirty="0"/>
              <a:t>la aprobación </a:t>
            </a:r>
            <a:r>
              <a:rPr lang="es-ES" sz="1400" b="1" dirty="0" smtClean="0"/>
              <a:t>de una</a:t>
            </a:r>
            <a:r>
              <a:rPr lang="es-ES" sz="1400" b="1" dirty="0"/>
              <a:t> </a:t>
            </a:r>
            <a:r>
              <a:rPr lang="es-ES" sz="1400" b="1" dirty="0" smtClean="0"/>
              <a:t>Estrategia </a:t>
            </a:r>
            <a:r>
              <a:rPr lang="es-ES" sz="1400" b="1" dirty="0"/>
              <a:t>estatal de infraestructura verde y de la conectividad y restauración  </a:t>
            </a:r>
            <a:r>
              <a:rPr lang="es-ES" sz="1400" b="1" dirty="0" smtClean="0"/>
              <a:t>ecológicas, </a:t>
            </a:r>
            <a:r>
              <a:rPr lang="es-ES" sz="1400" b="1" dirty="0"/>
              <a:t>que será elaborada de forma conjunta por la Administración General del Estado y las comunidades autónomas; y tendrá que </a:t>
            </a:r>
            <a:r>
              <a:rPr lang="es-ES" sz="1400" b="1" dirty="0" smtClean="0"/>
              <a:t>aprobarse </a:t>
            </a:r>
            <a:r>
              <a:rPr lang="es-ES" sz="1400" b="1" dirty="0"/>
              <a:t>en un plazo no superior a 3 años</a:t>
            </a:r>
            <a:r>
              <a:rPr lang="es-ES" sz="1400" dirty="0"/>
              <a:t> (esto es, en septiembre  de 2018).</a:t>
            </a:r>
          </a:p>
          <a:p>
            <a:pPr marL="0" indent="0">
              <a:buNone/>
            </a:pPr>
            <a:endParaRPr lang="es-ES" sz="1400" dirty="0"/>
          </a:p>
        </p:txBody>
      </p:sp>
      <p:sp>
        <p:nvSpPr>
          <p:cNvPr id="6" name="Rectangle 2"/>
          <p:cNvSpPr>
            <a:spLocks noGrp="1" noChangeArrowheads="1"/>
          </p:cNvSpPr>
          <p:nvPr>
            <p:ph type="title"/>
          </p:nvPr>
        </p:nvSpPr>
        <p:spPr>
          <a:xfrm>
            <a:off x="463550" y="404664"/>
            <a:ext cx="8229600" cy="1143000"/>
          </a:xfrm>
        </p:spPr>
        <p:txBody>
          <a:bodyPr/>
          <a:lstStyle/>
          <a:p>
            <a:pPr eaLnBrk="1" hangingPunct="1">
              <a:defRPr/>
            </a:pPr>
            <a:r>
              <a:rPr lang="es-ES" sz="3600" dirty="0" smtClean="0"/>
              <a:t>INFRAESTRUCTURA</a:t>
            </a:r>
            <a:r>
              <a:rPr lang="es-ES" sz="4000" dirty="0" smtClean="0"/>
              <a:t> VERDE </a:t>
            </a:r>
            <a:endParaRPr lang="es-ES" sz="40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22149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9017" y="1628801"/>
            <a:ext cx="8229600" cy="3384376"/>
          </a:xfrm>
        </p:spPr>
        <p:txBody>
          <a:bodyPr/>
          <a:lstStyle/>
          <a:p>
            <a:pPr marL="0" indent="0">
              <a:buNone/>
            </a:pPr>
            <a:r>
              <a:rPr lang="es-ES" sz="1400" b="1" dirty="0"/>
              <a:t>ESPAÑA: </a:t>
            </a:r>
            <a:r>
              <a:rPr lang="es-ES" sz="1400" b="1" dirty="0" err="1"/>
              <a:t>La Estrategia</a:t>
            </a:r>
            <a:r>
              <a:rPr lang="es-ES" sz="1400" b="1" dirty="0"/>
              <a:t> Estatal </a:t>
            </a:r>
            <a:r>
              <a:rPr lang="es-ES" sz="1400" b="1" dirty="0" err="1"/>
              <a:t>de Infraestructura</a:t>
            </a:r>
            <a:r>
              <a:rPr lang="es-ES" sz="1400" b="1" dirty="0"/>
              <a:t> </a:t>
            </a:r>
            <a:r>
              <a:rPr lang="es-ES" sz="1400" b="1" dirty="0" err="1"/>
              <a:t>Verde</a:t>
            </a:r>
            <a:r>
              <a:rPr lang="es-ES" sz="1400" b="1" dirty="0"/>
              <a:t> y de la </a:t>
            </a:r>
            <a:r>
              <a:rPr lang="es-ES" sz="1400" b="1" dirty="0" err="1"/>
              <a:t>Conectividad</a:t>
            </a:r>
            <a:r>
              <a:rPr lang="es-ES" sz="1400" b="1" dirty="0"/>
              <a:t> y Restauración  </a:t>
            </a:r>
            <a:r>
              <a:rPr lang="es-ES" sz="1400" b="1" dirty="0" err="1"/>
              <a:t>Ecológicas</a:t>
            </a:r>
            <a:r>
              <a:rPr lang="es-ES" sz="1400" b="1" dirty="0"/>
              <a:t>, </a:t>
            </a:r>
            <a:r>
              <a:rPr lang="es-ES" sz="1400" b="1" dirty="0" smtClean="0"/>
              <a:t>2015</a:t>
            </a:r>
            <a:endParaRPr lang="es-ES" sz="1400" dirty="0"/>
          </a:p>
          <a:p>
            <a:pPr marL="0" indent="0">
              <a:buNone/>
            </a:pPr>
            <a:endParaRPr lang="es-ES" sz="1400" dirty="0"/>
          </a:p>
          <a:p>
            <a:pPr marL="0" indent="0" algn="just">
              <a:buNone/>
            </a:pPr>
            <a:r>
              <a:rPr lang="es-ES" sz="1400" b="1" dirty="0" smtClean="0"/>
              <a:t>Objetivo</a:t>
            </a:r>
            <a:r>
              <a:rPr lang="es-ES" sz="1400" dirty="0" smtClean="0"/>
              <a:t>: </a:t>
            </a:r>
            <a:r>
              <a:rPr lang="es-ES" sz="1400" dirty="0" smtClean="0">
                <a:solidFill>
                  <a:schemeClr val="accent2"/>
                </a:solidFill>
              </a:rPr>
              <a:t>marcar </a:t>
            </a:r>
            <a:r>
              <a:rPr lang="es-ES" sz="1400" dirty="0">
                <a:solidFill>
                  <a:schemeClr val="accent2"/>
                </a:solidFill>
              </a:rPr>
              <a:t>las directrices para la identificación  y conservación  de los elementos del territorio que componen la infraestructura verde del territorio español, terrestre y marino , y </a:t>
            </a:r>
            <a:r>
              <a:rPr lang="es-ES" sz="1400" dirty="0" smtClean="0">
                <a:solidFill>
                  <a:schemeClr val="accent2"/>
                </a:solidFill>
              </a:rPr>
              <a:t>para que </a:t>
            </a:r>
            <a:r>
              <a:rPr lang="es-ES" sz="1400" dirty="0">
                <a:solidFill>
                  <a:schemeClr val="accent2"/>
                </a:solidFill>
              </a:rPr>
              <a:t>la planificación  territorial y sectorial que realicen las Administraciones públicas permita y asegure  la conectividad  ecológica y la funcionalidad  de los ecosistemas, la mitigación  y adaptación  a efectos </a:t>
            </a:r>
            <a:r>
              <a:rPr lang="es-ES" sz="1400" dirty="0" smtClean="0">
                <a:solidFill>
                  <a:schemeClr val="accent2"/>
                </a:solidFill>
              </a:rPr>
              <a:t>del cambio </a:t>
            </a:r>
            <a:r>
              <a:rPr lang="es-ES" sz="1400" dirty="0">
                <a:solidFill>
                  <a:schemeClr val="accent2"/>
                </a:solidFill>
              </a:rPr>
              <a:t>climático, la desfragmentación de áreas estratégicas para la conectividad  y la restauración  de ecosistemas degradados</a:t>
            </a:r>
            <a:r>
              <a:rPr lang="es-ES" sz="1400" dirty="0" smtClean="0">
                <a:solidFill>
                  <a:schemeClr val="accent2"/>
                </a:solidFill>
              </a:rPr>
              <a:t>.</a:t>
            </a:r>
          </a:p>
          <a:p>
            <a:pPr marL="0" indent="0" algn="just">
              <a:buNone/>
            </a:pPr>
            <a:endParaRPr lang="es-ES" sz="1400" dirty="0" smtClean="0"/>
          </a:p>
          <a:p>
            <a:pPr marL="0" indent="0" algn="just">
              <a:buNone/>
            </a:pPr>
            <a:r>
              <a:rPr lang="es-ES" sz="1400" dirty="0" smtClean="0"/>
              <a:t>La Ley </a:t>
            </a:r>
            <a:r>
              <a:rPr lang="es-ES" sz="1400" dirty="0"/>
              <a:t> regula que </a:t>
            </a:r>
            <a:r>
              <a:rPr lang="es-ES" sz="1400" dirty="0" smtClean="0"/>
              <a:t>basándose </a:t>
            </a:r>
            <a:r>
              <a:rPr lang="es-ES" sz="1400" dirty="0"/>
              <a:t>en las directrices de la Estrategia estatal, </a:t>
            </a:r>
            <a:r>
              <a:rPr lang="es-ES" sz="1400" b="1" dirty="0"/>
              <a:t>las comunidades autónomas tendrán que  desarrollar, en un plazo máximo de tres años a explicar desde la aprobación de esta Estrategia estatal, sus  propias estrategias, que incluirán, al menos, los objetivos contenidos en la estrategia estatal.</a:t>
            </a:r>
          </a:p>
        </p:txBody>
      </p:sp>
      <p:sp>
        <p:nvSpPr>
          <p:cNvPr id="6" name="Rectangle 2"/>
          <p:cNvSpPr>
            <a:spLocks noGrp="1" noChangeArrowheads="1"/>
          </p:cNvSpPr>
          <p:nvPr>
            <p:ph type="title"/>
          </p:nvPr>
        </p:nvSpPr>
        <p:spPr>
          <a:xfrm>
            <a:off x="463550" y="404664"/>
            <a:ext cx="8229600" cy="1143000"/>
          </a:xfrm>
        </p:spPr>
        <p:txBody>
          <a:bodyPr/>
          <a:lstStyle/>
          <a:p>
            <a:pPr eaLnBrk="1" hangingPunct="1">
              <a:defRPr/>
            </a:pPr>
            <a:r>
              <a:rPr lang="es-ES" sz="3600" dirty="0" smtClean="0"/>
              <a:t>INFRAESTRUCTURA</a:t>
            </a:r>
            <a:r>
              <a:rPr lang="es-ES" sz="4000" dirty="0" smtClean="0"/>
              <a:t> VERDE </a:t>
            </a:r>
            <a:endParaRPr lang="es-ES" sz="4000" dirty="0" smtClean="0">
              <a:ea typeface="+mj-ea"/>
            </a:endParaRPr>
          </a:p>
        </p:txBody>
      </p:sp>
      <p:pic>
        <p:nvPicPr>
          <p:cNvPr id="7"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5504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63550" y="1772816"/>
            <a:ext cx="8229600" cy="4007251"/>
          </a:xfrm>
          <a:prstGeom prst="rect">
            <a:avLst/>
          </a:prstGeom>
        </p:spPr>
        <p:txBody>
          <a:bodyPr wrap="square">
            <a:spAutoFit/>
          </a:bodyPr>
          <a:lstStyle/>
          <a:p>
            <a:pPr algn="just">
              <a:buFont typeface="Arial" panose="020B0604020202020204" pitchFamily="34" charset="0"/>
              <a:buChar char="•"/>
            </a:pPr>
            <a:r>
              <a:rPr lang="es-ES" sz="1400" dirty="0" smtClean="0"/>
              <a:t>Decreto Legislativo 2/2009, de 25 de agosto, por el cual se aprueba el texto </a:t>
            </a:r>
            <a:r>
              <a:rPr lang="es-ES" sz="1400" dirty="0"/>
              <a:t>r</a:t>
            </a:r>
            <a:r>
              <a:rPr lang="es-ES" sz="1400" dirty="0" smtClean="0"/>
              <a:t>efundido de la Ley de carreteras</a:t>
            </a:r>
          </a:p>
          <a:p>
            <a:pPr algn="just">
              <a:buFont typeface="Arial" panose="020B0604020202020204" pitchFamily="34" charset="0"/>
              <a:buChar char="•"/>
            </a:pPr>
            <a:r>
              <a:rPr lang="es-ES" sz="1400" dirty="0" smtClean="0"/>
              <a:t>Decreto Ley 1/2009, del 22 de diciembre, de ordenación de los equipamientos comerciales</a:t>
            </a:r>
          </a:p>
          <a:p>
            <a:pPr algn="just">
              <a:buFont typeface="Arial" panose="020B0604020202020204" pitchFamily="34" charset="0"/>
              <a:buChar char="•"/>
            </a:pPr>
            <a:r>
              <a:rPr lang="es-ES" sz="1400" dirty="0" smtClean="0"/>
              <a:t>Ley 4/2006, de 31 de marzo, ferroviaria</a:t>
            </a:r>
          </a:p>
          <a:p>
            <a:pPr algn="just">
              <a:buFont typeface="Arial" panose="020B0604020202020204" pitchFamily="34" charset="0"/>
              <a:buChar char="•"/>
            </a:pPr>
            <a:r>
              <a:rPr lang="es-ES" sz="1400" dirty="0" smtClean="0"/>
              <a:t>Ley 8/2005, de 8 de junio , de protección, gestión y ordenación del paisaje</a:t>
            </a:r>
          </a:p>
          <a:p>
            <a:pPr algn="just">
              <a:buFont typeface="Arial" panose="020B0604020202020204" pitchFamily="34" charset="0"/>
              <a:buChar char="•"/>
            </a:pPr>
            <a:r>
              <a:rPr lang="es-ES" sz="1400" dirty="0" smtClean="0"/>
              <a:t>Decreto 343/2006, de 19 de septiembre, por el cual se desarrolla la Ley  8/2005, de 8 de junio, de paisaje.</a:t>
            </a:r>
          </a:p>
          <a:p>
            <a:pPr algn="just">
              <a:buFont typeface="Arial" panose="020B0604020202020204" pitchFamily="34" charset="0"/>
              <a:buChar char="•"/>
            </a:pPr>
            <a:r>
              <a:rPr lang="es-ES" sz="1400" dirty="0" smtClean="0"/>
              <a:t>Ley 9/2003, de 13 de junio, de la movilidad</a:t>
            </a:r>
          </a:p>
          <a:p>
            <a:pPr algn="just">
              <a:buFont typeface="Arial" panose="020B0604020202020204" pitchFamily="34" charset="0"/>
              <a:buChar char="•"/>
            </a:pPr>
            <a:r>
              <a:rPr lang="es-ES" sz="1400" dirty="0" smtClean="0"/>
              <a:t>Decreto 362/2006, de 3 de octubre, por el cual se aprueban las Directrices Nacionales de Movilidad</a:t>
            </a:r>
          </a:p>
          <a:p>
            <a:pPr algn="just">
              <a:buFont typeface="Arial" panose="020B0604020202020204" pitchFamily="34" charset="0"/>
              <a:buChar char="•"/>
            </a:pPr>
            <a:r>
              <a:rPr lang="es-ES" sz="1400" dirty="0" smtClean="0"/>
              <a:t>Decreto 466/2004, de 28 de diciembre, relativo a determinados instrumentos de planificación de la movilidad y al Consejo de la Movilidad</a:t>
            </a:r>
          </a:p>
          <a:p>
            <a:pPr algn="just">
              <a:buFont typeface="Arial" panose="020B0604020202020204" pitchFamily="34" charset="0"/>
              <a:buChar char="•"/>
            </a:pPr>
            <a:r>
              <a:rPr lang="es-ES" sz="1400" dirty="0" smtClean="0"/>
              <a:t>Ley 31/2010, de 3 de agosto, del Área Metropolitana de Barcelona</a:t>
            </a:r>
          </a:p>
          <a:p>
            <a:pPr algn="just">
              <a:buFont typeface="Arial" panose="020B0604020202020204" pitchFamily="34" charset="0"/>
              <a:buChar char="•"/>
            </a:pPr>
            <a:r>
              <a:rPr lang="es-ES" sz="1400" dirty="0" smtClean="0"/>
              <a:t>Decreto Legislativo 2/2003, de 28 de abril, por el cual se aprueba el </a:t>
            </a:r>
            <a:r>
              <a:rPr lang="es-ES" sz="1400" dirty="0"/>
              <a:t>t</a:t>
            </a:r>
            <a:r>
              <a:rPr lang="es-ES" sz="1400" dirty="0" smtClean="0"/>
              <a:t>exto refundido de la Ley municipal y de régimen local de Cataluña.</a:t>
            </a:r>
          </a:p>
          <a:p>
            <a:pPr marL="0" indent="0">
              <a:buNone/>
            </a:pPr>
            <a:endParaRPr lang="ca-ES" sz="1600" dirty="0">
              <a:solidFill>
                <a:srgbClr val="58595B"/>
              </a:solidFill>
              <a:latin typeface="Calibri"/>
              <a:cs typeface="Calibri"/>
            </a:endParaRPr>
          </a:p>
        </p:txBody>
      </p:sp>
      <p:sp>
        <p:nvSpPr>
          <p:cNvPr id="4" name="Rectangle 2"/>
          <p:cNvSpPr>
            <a:spLocks noGrp="1" noChangeArrowheads="1"/>
          </p:cNvSpPr>
          <p:nvPr>
            <p:ph type="title"/>
          </p:nvPr>
        </p:nvSpPr>
        <p:spPr>
          <a:xfrm>
            <a:off x="445577" y="546100"/>
            <a:ext cx="8229600" cy="1143000"/>
          </a:xfrm>
        </p:spPr>
        <p:txBody>
          <a:bodyPr/>
          <a:lstStyle/>
          <a:p>
            <a:pPr eaLnBrk="1" hangingPunct="1">
              <a:defRPr/>
            </a:pPr>
            <a:r>
              <a:rPr lang="es-ES" sz="3200" dirty="0" smtClean="0">
                <a:ea typeface="+mj-ea"/>
              </a:rPr>
              <a:t>Marco legal autonómico</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21431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403350" y="1700213"/>
            <a:ext cx="676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a:latin typeface="Arial" charset="0"/>
              <a:ea typeface="ＭＳ Ｐゴシック" charset="0"/>
            </a:endParaRPr>
          </a:p>
        </p:txBody>
      </p:sp>
      <p:sp>
        <p:nvSpPr>
          <p:cNvPr id="4101" name="Text Box 5"/>
          <p:cNvSpPr txBox="1">
            <a:spLocks noChangeArrowheads="1"/>
          </p:cNvSpPr>
          <p:nvPr/>
        </p:nvSpPr>
        <p:spPr bwMode="auto">
          <a:xfrm>
            <a:off x="179388" y="692150"/>
            <a:ext cx="8604250" cy="560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endParaRPr lang="ca-ES" altLang="es-ES" sz="4400" dirty="0"/>
          </a:p>
          <a:p>
            <a:pPr algn="ctr" eaLnBrk="1" hangingPunct="1">
              <a:spcBef>
                <a:spcPct val="50000"/>
              </a:spcBef>
            </a:pPr>
            <a:r>
              <a:rPr lang="ca-ES" altLang="es-ES" sz="4400" dirty="0" smtClean="0"/>
              <a:t>Gracias </a:t>
            </a:r>
            <a:r>
              <a:rPr lang="ca-ES" altLang="es-ES" sz="4400" dirty="0"/>
              <a:t>por </a:t>
            </a:r>
            <a:r>
              <a:rPr lang="ca-ES" altLang="es-ES" sz="4400" dirty="0" smtClean="0"/>
              <a:t>vuestra atención</a:t>
            </a:r>
            <a:endParaRPr lang="ca-ES" altLang="es-ES" sz="3200" dirty="0"/>
          </a:p>
          <a:p>
            <a:pPr eaLnBrk="1" hangingPunct="1">
              <a:spcBef>
                <a:spcPct val="50000"/>
              </a:spcBef>
            </a:pPr>
            <a:r>
              <a:rPr lang="ca-ES" altLang="es-ES" dirty="0"/>
              <a:t>  </a:t>
            </a:r>
          </a:p>
          <a:p>
            <a:pPr eaLnBrk="1" hangingPunct="1">
              <a:spcBef>
                <a:spcPct val="50000"/>
              </a:spcBef>
            </a:pPr>
            <a:endParaRPr lang="ca-ES" altLang="es-ES" dirty="0"/>
          </a:p>
          <a:p>
            <a:pPr eaLnBrk="1" hangingPunct="1">
              <a:spcBef>
                <a:spcPct val="50000"/>
              </a:spcBef>
            </a:pPr>
            <a:endParaRPr lang="ca-ES" altLang="es-ES" dirty="0"/>
          </a:p>
          <a:p>
            <a:pPr eaLnBrk="1" hangingPunct="1">
              <a:spcBef>
                <a:spcPct val="50000"/>
              </a:spcBef>
            </a:pPr>
            <a:endParaRPr lang="ca-ES" altLang="es-ES" dirty="0"/>
          </a:p>
          <a:p>
            <a:pPr eaLnBrk="1" hangingPunct="1">
              <a:spcBef>
                <a:spcPct val="50000"/>
              </a:spcBef>
            </a:pPr>
            <a:r>
              <a:rPr lang="ca-ES" altLang="es-ES" dirty="0"/>
              <a:t>  </a:t>
            </a:r>
            <a:endParaRPr lang="ca-ES" altLang="es-ES" dirty="0" smtClean="0"/>
          </a:p>
          <a:p>
            <a:pPr eaLnBrk="1" hangingPunct="1">
              <a:spcBef>
                <a:spcPct val="50000"/>
              </a:spcBef>
            </a:pPr>
            <a:r>
              <a:rPr lang="ca-ES" altLang="es-ES" dirty="0" smtClean="0"/>
              <a:t> </a:t>
            </a:r>
            <a:r>
              <a:rPr lang="ca-ES" altLang="es-ES" sz="1600" dirty="0" smtClean="0"/>
              <a:t>Laia Soriano-Montagut Jené</a:t>
            </a:r>
            <a:endParaRPr lang="ca-ES" altLang="es-ES" sz="1600" dirty="0"/>
          </a:p>
          <a:p>
            <a:pPr eaLnBrk="1" hangingPunct="1">
              <a:lnSpc>
                <a:spcPct val="50000"/>
              </a:lnSpc>
              <a:spcBef>
                <a:spcPct val="50000"/>
              </a:spcBef>
            </a:pPr>
            <a:r>
              <a:rPr lang="ca-ES" altLang="es-ES" sz="1600" dirty="0"/>
              <a:t>  </a:t>
            </a:r>
            <a:r>
              <a:rPr lang="ca-ES" altLang="es-ES" sz="1600" dirty="0" smtClean="0"/>
              <a:t>lsorianomontagut@terraqui.com</a:t>
            </a:r>
            <a:endParaRPr lang="ca-ES" altLang="es-ES" sz="1600" dirty="0"/>
          </a:p>
          <a:p>
            <a:pPr eaLnBrk="1" hangingPunct="1">
              <a:lnSpc>
                <a:spcPct val="50000"/>
              </a:lnSpc>
              <a:spcBef>
                <a:spcPct val="50000"/>
              </a:spcBef>
            </a:pPr>
            <a:r>
              <a:rPr lang="ca-ES" altLang="es-ES" sz="1600" dirty="0"/>
              <a:t>  </a:t>
            </a: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217" y="2996952"/>
            <a:ext cx="5328592" cy="1814691"/>
          </a:xfrm>
          <a:prstGeom prst="rect">
            <a:avLst/>
          </a:prstGeom>
        </p:spPr>
      </p:pic>
      <p:sp>
        <p:nvSpPr>
          <p:cNvPr id="16" name="Text Box 14"/>
          <p:cNvSpPr txBox="1">
            <a:spLocks noChangeArrowheads="1"/>
          </p:cNvSpPr>
          <p:nvPr/>
        </p:nvSpPr>
        <p:spPr bwMode="auto">
          <a:xfrm>
            <a:off x="5076056" y="5326171"/>
            <a:ext cx="34559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ts val="0"/>
              </a:spcBef>
            </a:pPr>
            <a:r>
              <a:rPr lang="ca-ES" sz="1600" dirty="0"/>
              <a:t>Diagonal 527, 1-1. 08029 </a:t>
            </a:r>
            <a:r>
              <a:rPr lang="ca-ES" sz="1600" dirty="0" smtClean="0"/>
              <a:t>Barcelona</a:t>
            </a:r>
          </a:p>
          <a:p>
            <a:pPr algn="r">
              <a:spcBef>
                <a:spcPts val="0"/>
              </a:spcBef>
            </a:pPr>
            <a:r>
              <a:rPr lang="es-ES" sz="1600" dirty="0" smtClean="0"/>
              <a:t>Tel. 934146307</a:t>
            </a:r>
          </a:p>
          <a:p>
            <a:pPr algn="r">
              <a:spcBef>
                <a:spcPts val="0"/>
              </a:spcBef>
            </a:pPr>
            <a:r>
              <a:rPr lang="es-ES" sz="1600" dirty="0" smtClean="0"/>
              <a:t>www.terraqui.com</a:t>
            </a:r>
            <a:endParaRPr lang="ca-E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63550" y="1556792"/>
            <a:ext cx="8229600" cy="3822585"/>
          </a:xfrm>
          <a:prstGeom prst="rect">
            <a:avLst/>
          </a:prstGeom>
        </p:spPr>
        <p:txBody>
          <a:bodyPr wrap="square">
            <a:spAutoFit/>
          </a:bodyPr>
          <a:lstStyle/>
          <a:p>
            <a:pPr marL="0" indent="0">
              <a:buNone/>
            </a:pPr>
            <a:endParaRPr lang="es-ES" sz="1600" dirty="0">
              <a:solidFill>
                <a:srgbClr val="58595B"/>
              </a:solidFill>
            </a:endParaRPr>
          </a:p>
          <a:p>
            <a:pPr>
              <a:buFont typeface="Arial" panose="020B0604020202020204" pitchFamily="34" charset="0"/>
              <a:buChar char="•"/>
            </a:pPr>
            <a:r>
              <a:rPr lang="es-ES" sz="1400" dirty="0" smtClean="0"/>
              <a:t>Real Decreto  </a:t>
            </a:r>
            <a:r>
              <a:rPr lang="es-ES" sz="1400" dirty="0"/>
              <a:t>L</a:t>
            </a:r>
            <a:r>
              <a:rPr lang="es-ES" sz="1400" dirty="0" smtClean="0"/>
              <a:t>egislativo 7/2015, de 30 de octubre, por el cual  se aprueba el </a:t>
            </a:r>
            <a:r>
              <a:rPr lang="es-ES" sz="1400" dirty="0"/>
              <a:t>t</a:t>
            </a:r>
            <a:r>
              <a:rPr lang="es-ES" sz="1400" dirty="0" smtClean="0"/>
              <a:t>exto refundido de la Ley del Suelo y Rehabilitación  Urbana</a:t>
            </a:r>
          </a:p>
          <a:p>
            <a:pPr>
              <a:buFont typeface="Arial" panose="020B0604020202020204" pitchFamily="34" charset="0"/>
              <a:buChar char="•"/>
            </a:pPr>
            <a:r>
              <a:rPr lang="es-ES" sz="1400" dirty="0" smtClean="0"/>
              <a:t>Real Decreto 1492/2011, de 24 de octubre, por el cual se aprueba el Reglamento de valoraciones de la Ley de suelo</a:t>
            </a:r>
          </a:p>
          <a:p>
            <a:pPr>
              <a:buFont typeface="Arial" panose="020B0604020202020204" pitchFamily="34" charset="0"/>
              <a:buChar char="•"/>
            </a:pPr>
            <a:r>
              <a:rPr lang="es-ES" sz="1400" dirty="0" smtClean="0"/>
              <a:t>Ley 21/2013, de 9 de diciembre, de evaluación ambiental</a:t>
            </a:r>
          </a:p>
          <a:p>
            <a:pPr>
              <a:buFont typeface="Arial" panose="020B0604020202020204" pitchFamily="34" charset="0"/>
              <a:buChar char="•"/>
            </a:pPr>
            <a:r>
              <a:rPr lang="es-ES" sz="1400" dirty="0" smtClean="0"/>
              <a:t>Ley 37/2015, de 29 de septiembre, de </a:t>
            </a:r>
            <a:r>
              <a:rPr lang="es-ES" sz="1400" dirty="0"/>
              <a:t>c</a:t>
            </a:r>
            <a:r>
              <a:rPr lang="es-ES" sz="1400" dirty="0" smtClean="0"/>
              <a:t>arreteras</a:t>
            </a:r>
          </a:p>
          <a:p>
            <a:pPr>
              <a:buFont typeface="Arial" panose="020B0604020202020204" pitchFamily="34" charset="0"/>
              <a:buChar char="•"/>
            </a:pPr>
            <a:r>
              <a:rPr lang="es-ES" sz="1400" dirty="0" smtClean="0"/>
              <a:t>Ley 38/2015, de 29 de septiembre, del sector ferroviario</a:t>
            </a:r>
          </a:p>
          <a:p>
            <a:pPr>
              <a:buFont typeface="Arial" panose="020B0604020202020204" pitchFamily="34" charset="0"/>
              <a:buChar char="•"/>
            </a:pPr>
            <a:r>
              <a:rPr lang="es-ES" sz="1400" dirty="0" smtClean="0"/>
              <a:t>Real Decreto 2387/2004, de 30 de diciembre, por el cual se aprueba el Reglamento del sector ferroviario</a:t>
            </a:r>
          </a:p>
          <a:p>
            <a:pPr>
              <a:buFont typeface="Arial" panose="020B0604020202020204" pitchFamily="34" charset="0"/>
              <a:buChar char="•"/>
            </a:pPr>
            <a:r>
              <a:rPr lang="es-ES" sz="1400" dirty="0" smtClean="0"/>
              <a:t>Real Decreto  849/1986, de 11 de abril, por el cual  se aprueba el Reglamento del Dominio público hidráulico</a:t>
            </a:r>
          </a:p>
          <a:p>
            <a:pPr>
              <a:buFont typeface="Arial" panose="020B0604020202020204" pitchFamily="34" charset="0"/>
              <a:buChar char="•"/>
            </a:pPr>
            <a:r>
              <a:rPr lang="es-ES" sz="1400" dirty="0" smtClean="0"/>
              <a:t>Real Decreto Legislativo 1/2001 por el cual  se aprueba el texto </a:t>
            </a:r>
            <a:r>
              <a:rPr lang="es-ES" sz="1400" dirty="0"/>
              <a:t>r</a:t>
            </a:r>
            <a:r>
              <a:rPr lang="es-ES" sz="1400" dirty="0" smtClean="0"/>
              <a:t>efundido de la Ley de Aguas</a:t>
            </a:r>
          </a:p>
          <a:p>
            <a:pPr>
              <a:buFont typeface="Arial" panose="020B0604020202020204" pitchFamily="34" charset="0"/>
              <a:buChar char="•"/>
            </a:pPr>
            <a:r>
              <a:rPr lang="es-ES" sz="1400" dirty="0" smtClean="0"/>
              <a:t>Real Decreto  907/2007 por el cual  se aprueba el Reglamento de la Planificación Hidrológica.</a:t>
            </a:r>
          </a:p>
          <a:p>
            <a:pPr marL="0" indent="0">
              <a:buNone/>
            </a:pPr>
            <a:endParaRPr lang="ca-ES" sz="1600" dirty="0">
              <a:solidFill>
                <a:srgbClr val="58595B"/>
              </a:solidFill>
              <a:latin typeface="Calibri"/>
              <a:cs typeface="Calibri"/>
            </a:endParaRPr>
          </a:p>
        </p:txBody>
      </p:sp>
      <p:sp>
        <p:nvSpPr>
          <p:cNvPr id="4" name="Rectangle 2"/>
          <p:cNvSpPr>
            <a:spLocks noGrp="1" noChangeArrowheads="1"/>
          </p:cNvSpPr>
          <p:nvPr>
            <p:ph type="title"/>
          </p:nvPr>
        </p:nvSpPr>
        <p:spPr>
          <a:xfrm>
            <a:off x="445577" y="546100"/>
            <a:ext cx="8229600" cy="1143000"/>
          </a:xfrm>
        </p:spPr>
        <p:txBody>
          <a:bodyPr/>
          <a:lstStyle/>
          <a:p>
            <a:pPr eaLnBrk="1" hangingPunct="1">
              <a:defRPr/>
            </a:pPr>
            <a:r>
              <a:rPr lang="es-ES" sz="3200" dirty="0" smtClean="0">
                <a:ea typeface="+mj-ea"/>
              </a:rPr>
              <a:t>Marco legal estatal</a:t>
            </a:r>
          </a:p>
        </p:txBody>
      </p:sp>
      <p:pic>
        <p:nvPicPr>
          <p:cNvPr id="6" name="Picture 4" descr="Terraqui logo gran castell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41057"/>
            <a:ext cx="2746661" cy="935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8585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8982</Words>
  <Application>Microsoft Office PowerPoint</Application>
  <PresentationFormat>Presentación en pantalla (4:3)</PresentationFormat>
  <Paragraphs>703</Paragraphs>
  <Slides>80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80</vt:i4>
      </vt:variant>
    </vt:vector>
  </HeadingPairs>
  <TitlesOfParts>
    <vt:vector size="85" baseType="lpstr">
      <vt:lpstr>ＭＳ Ｐゴシック</vt:lpstr>
      <vt:lpstr>ＭＳ Ｐゴシック</vt:lpstr>
      <vt:lpstr>Arial</vt:lpstr>
      <vt:lpstr>Calibri</vt:lpstr>
      <vt:lpstr>Diseño predeterminado</vt:lpstr>
      <vt:lpstr> Curso  ACTUALIZACIÓN EN NORMATIVA  AMBIENTAL TERRITORIAL (organizado por el COAMB, SCOT e ICAB)     Módulo 4:   Previsión de novedades normativas y tendencias   14 de noviembre de 2016 Laia Soriano-Montagut Jené  </vt:lpstr>
      <vt:lpstr>¿Por qué este curso?</vt:lpstr>
      <vt:lpstr>Contenidos de las sesiones anteriores</vt:lpstr>
      <vt:lpstr>Contenidos de la sesión</vt:lpstr>
      <vt:lpstr>Marco legal autonómico</vt:lpstr>
      <vt:lpstr>Marco legal autonómico</vt:lpstr>
      <vt:lpstr>Marco legal autonómico</vt:lpstr>
      <vt:lpstr>Marco legal autonómico</vt:lpstr>
      <vt:lpstr>Marco legal estatal</vt:lpstr>
      <vt:lpstr>Marco legal estatal</vt:lpstr>
      <vt:lpstr>Nueva ley de territorio catalana</vt:lpstr>
      <vt:lpstr>Nueva ley de territorio catalana</vt:lpstr>
      <vt:lpstr>Nueva ley de territorio</vt:lpstr>
      <vt:lpstr>Nueva ley de territorio catalana</vt:lpstr>
      <vt:lpstr>Nueva ley de territorio catalana</vt:lpstr>
      <vt:lpstr>Nueva ley de territorio catalana</vt:lpstr>
      <vt:lpstr>Nueva ley de territorio catalana</vt:lpstr>
      <vt:lpstr>Nueva ley de territorio catalana</vt:lpstr>
      <vt:lpstr>Presentación de PowerPoint</vt:lpstr>
      <vt:lpstr>Ley de transparencia</vt:lpstr>
      <vt:lpstr>Ley de transparencia estatal</vt:lpstr>
      <vt:lpstr>Ley de transparencia estatal</vt:lpstr>
      <vt:lpstr>Ley de transparencia estatal</vt:lpstr>
      <vt:lpstr>Ley de transparencia estatal</vt:lpstr>
      <vt:lpstr>Ley de transparencia estatal</vt:lpstr>
      <vt:lpstr>Ley de transparencia estatal</vt:lpstr>
      <vt:lpstr>Ley de transparencia estatal</vt:lpstr>
      <vt:lpstr>Ley de transparencia estatal</vt:lpstr>
      <vt:lpstr>Ley de transparencia- Procedimiento</vt:lpstr>
      <vt:lpstr>Ley de transparencia- Procedimiento</vt:lpstr>
      <vt:lpstr>Ley de transparencia- Procedimiento</vt:lpstr>
      <vt:lpstr>Ley de transparencia estatal</vt:lpstr>
      <vt:lpstr>Ley de transparencia estatal</vt:lpstr>
      <vt:lpstr>Ley de transparencia estatal</vt:lpstr>
      <vt:lpstr>Ley de transparencia estatal</vt:lpstr>
      <vt:lpstr>Ley de transparencia estatal</vt:lpstr>
      <vt:lpstr>Ley de transparencia estatal</vt:lpstr>
      <vt:lpstr>Ley de transparencia estatal</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Ley de transparencia catalana</vt:lpstr>
      <vt:lpstr>Cambio climático</vt:lpstr>
      <vt:lpstr>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Proyecto de Ley Catalana de Cambio climático</vt:lpstr>
      <vt:lpstr>Otras novedades más allá de Cataluña</vt:lpstr>
      <vt:lpstr>Nueva agenda urbana Hábitat III</vt:lpstr>
      <vt:lpstr>Nueva agenda urbana Hábitat III</vt:lpstr>
      <vt:lpstr>Nueva agenda urbana Hábitat III</vt:lpstr>
      <vt:lpstr>Nueva agenda urbana Hábitat III</vt:lpstr>
      <vt:lpstr>Nueva agenda urbana Hábitat III</vt:lpstr>
      <vt:lpstr>Nueva agenda urbana Hábitat III</vt:lpstr>
      <vt:lpstr>ACUERDO DE PARÍS</vt:lpstr>
      <vt:lpstr>ACUERDO DE PARÍS</vt:lpstr>
      <vt:lpstr>ACUERDO DE PARÍS</vt:lpstr>
      <vt:lpstr>ACUERDO DE PARÍS</vt:lpstr>
      <vt:lpstr>INFRAESTRUCTURA VERDE </vt:lpstr>
      <vt:lpstr>INFRAESTRUCTURA VERDE </vt:lpstr>
      <vt:lpstr>INFRAESTRUCTURA VERDE </vt:lpstr>
      <vt:lpstr>INFRAESTRUCTURA VERDE </vt:lpstr>
      <vt:lpstr>INFRAESTRUCTURA VERDE </vt:lpstr>
      <vt:lpstr>Presentación de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conferencia jornadas ponente</dc:title>
  <dc:creator>Alexandra Farbiarz</dc:creator>
  <cp:lastModifiedBy>Alexandra Farbiarz</cp:lastModifiedBy>
  <cp:revision>230</cp:revision>
  <dcterms:created xsi:type="dcterms:W3CDTF">2013-12-20T17:47:58Z</dcterms:created>
  <dcterms:modified xsi:type="dcterms:W3CDTF">2016-12-05T15:52:06Z</dcterms:modified>
</cp:coreProperties>
</file>